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257" r:id="rId3"/>
    <p:sldId id="258" r:id="rId4"/>
    <p:sldId id="264" r:id="rId5"/>
    <p:sldId id="261" r:id="rId6"/>
    <p:sldId id="260" r:id="rId7"/>
    <p:sldId id="262" r:id="rId8"/>
    <p:sldId id="263" r:id="rId9"/>
    <p:sldId id="265" r:id="rId10"/>
    <p:sldId id="290" r:id="rId11"/>
    <p:sldId id="291" r:id="rId12"/>
    <p:sldId id="266" r:id="rId13"/>
    <p:sldId id="267" r:id="rId14"/>
    <p:sldId id="292" r:id="rId15"/>
    <p:sldId id="293" r:id="rId16"/>
    <p:sldId id="294" r:id="rId17"/>
    <p:sldId id="268" r:id="rId18"/>
    <p:sldId id="269" r:id="rId19"/>
    <p:sldId id="277" r:id="rId20"/>
    <p:sldId id="270" r:id="rId21"/>
    <p:sldId id="271" r:id="rId22"/>
    <p:sldId id="288" r:id="rId23"/>
    <p:sldId id="289" r:id="rId24"/>
    <p:sldId id="273" r:id="rId25"/>
    <p:sldId id="299" r:id="rId26"/>
    <p:sldId id="274" r:id="rId27"/>
    <p:sldId id="275" r:id="rId28"/>
    <p:sldId id="278" r:id="rId29"/>
    <p:sldId id="279" r:id="rId30"/>
    <p:sldId id="280" r:id="rId31"/>
    <p:sldId id="281" r:id="rId32"/>
    <p:sldId id="295" r:id="rId33"/>
    <p:sldId id="296" r:id="rId34"/>
    <p:sldId id="285" r:id="rId35"/>
    <p:sldId id="298" r:id="rId36"/>
    <p:sldId id="286" r:id="rId37"/>
    <p:sldId id="272" r:id="rId38"/>
    <p:sldId id="282" r:id="rId39"/>
    <p:sldId id="283" r:id="rId40"/>
    <p:sldId id="284" r:id="rId41"/>
    <p:sldId id="287" r:id="rId42"/>
    <p:sldId id="297" r:id="rId43"/>
  </p:sldIdLst>
  <p:sldSz cx="8869363" cy="6765925"/>
  <p:notesSz cx="6858000" cy="9144000"/>
  <p:defaultTextStyle>
    <a:defPPr>
      <a:defRPr lang="en-US"/>
    </a:defPPr>
    <a:lvl1pPr marL="0" algn="l" defTabSz="893305" rtl="0" eaLnBrk="1" latinLnBrk="0" hangingPunct="1">
      <a:defRPr sz="1800" kern="1200">
        <a:solidFill>
          <a:schemeClr val="tx1"/>
        </a:solidFill>
        <a:latin typeface="+mn-lt"/>
        <a:ea typeface="+mn-ea"/>
        <a:cs typeface="+mn-cs"/>
      </a:defRPr>
    </a:lvl1pPr>
    <a:lvl2pPr marL="446652" algn="l" defTabSz="893305" rtl="0" eaLnBrk="1" latinLnBrk="0" hangingPunct="1">
      <a:defRPr sz="1800" kern="1200">
        <a:solidFill>
          <a:schemeClr val="tx1"/>
        </a:solidFill>
        <a:latin typeface="+mn-lt"/>
        <a:ea typeface="+mn-ea"/>
        <a:cs typeface="+mn-cs"/>
      </a:defRPr>
    </a:lvl2pPr>
    <a:lvl3pPr marL="893305" algn="l" defTabSz="893305" rtl="0" eaLnBrk="1" latinLnBrk="0" hangingPunct="1">
      <a:defRPr sz="1800" kern="1200">
        <a:solidFill>
          <a:schemeClr val="tx1"/>
        </a:solidFill>
        <a:latin typeface="+mn-lt"/>
        <a:ea typeface="+mn-ea"/>
        <a:cs typeface="+mn-cs"/>
      </a:defRPr>
    </a:lvl3pPr>
    <a:lvl4pPr marL="1339958" algn="l" defTabSz="893305" rtl="0" eaLnBrk="1" latinLnBrk="0" hangingPunct="1">
      <a:defRPr sz="1800" kern="1200">
        <a:solidFill>
          <a:schemeClr val="tx1"/>
        </a:solidFill>
        <a:latin typeface="+mn-lt"/>
        <a:ea typeface="+mn-ea"/>
        <a:cs typeface="+mn-cs"/>
      </a:defRPr>
    </a:lvl4pPr>
    <a:lvl5pPr marL="1786611" algn="l" defTabSz="893305" rtl="0" eaLnBrk="1" latinLnBrk="0" hangingPunct="1">
      <a:defRPr sz="1800" kern="1200">
        <a:solidFill>
          <a:schemeClr val="tx1"/>
        </a:solidFill>
        <a:latin typeface="+mn-lt"/>
        <a:ea typeface="+mn-ea"/>
        <a:cs typeface="+mn-cs"/>
      </a:defRPr>
    </a:lvl5pPr>
    <a:lvl6pPr marL="2233263" algn="l" defTabSz="893305" rtl="0" eaLnBrk="1" latinLnBrk="0" hangingPunct="1">
      <a:defRPr sz="1800" kern="1200">
        <a:solidFill>
          <a:schemeClr val="tx1"/>
        </a:solidFill>
        <a:latin typeface="+mn-lt"/>
        <a:ea typeface="+mn-ea"/>
        <a:cs typeface="+mn-cs"/>
      </a:defRPr>
    </a:lvl6pPr>
    <a:lvl7pPr marL="2679916" algn="l" defTabSz="893305" rtl="0" eaLnBrk="1" latinLnBrk="0" hangingPunct="1">
      <a:defRPr sz="1800" kern="1200">
        <a:solidFill>
          <a:schemeClr val="tx1"/>
        </a:solidFill>
        <a:latin typeface="+mn-lt"/>
        <a:ea typeface="+mn-ea"/>
        <a:cs typeface="+mn-cs"/>
      </a:defRPr>
    </a:lvl7pPr>
    <a:lvl8pPr marL="3126569" algn="l" defTabSz="893305" rtl="0" eaLnBrk="1" latinLnBrk="0" hangingPunct="1">
      <a:defRPr sz="1800" kern="1200">
        <a:solidFill>
          <a:schemeClr val="tx1"/>
        </a:solidFill>
        <a:latin typeface="+mn-lt"/>
        <a:ea typeface="+mn-ea"/>
        <a:cs typeface="+mn-cs"/>
      </a:defRPr>
    </a:lvl8pPr>
    <a:lvl9pPr marL="3573221" algn="l" defTabSz="893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0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4660"/>
  </p:normalViewPr>
  <p:slideViewPr>
    <p:cSldViewPr>
      <p:cViewPr varScale="1">
        <p:scale>
          <a:sx n="49" d="100"/>
          <a:sy n="49" d="100"/>
        </p:scale>
        <p:origin x="-288" y="-112"/>
      </p:cViewPr>
      <p:guideLst>
        <p:guide orient="horz" pos="2131"/>
        <p:guide pos="279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6B550-7EB4-8D42-B646-C3ED2AACDCF4}" type="datetimeFigureOut">
              <a:rPr lang="en-US" smtClean="0"/>
              <a:t>8/11/13</a:t>
            </a:fld>
            <a:endParaRPr lang="en-US"/>
          </a:p>
        </p:txBody>
      </p:sp>
      <p:sp>
        <p:nvSpPr>
          <p:cNvPr id="4" name="Slide Image Placeholder 3"/>
          <p:cNvSpPr>
            <a:spLocks noGrp="1" noRot="1" noChangeAspect="1"/>
          </p:cNvSpPr>
          <p:nvPr>
            <p:ph type="sldImg" idx="2"/>
          </p:nvPr>
        </p:nvSpPr>
        <p:spPr>
          <a:xfrm>
            <a:off x="1181100" y="685800"/>
            <a:ext cx="4495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0DD6D-11A5-CF45-829F-57B66D1F576D}" type="slidenum">
              <a:rPr lang="en-US" smtClean="0"/>
              <a:t>‹#›</a:t>
            </a:fld>
            <a:endParaRPr lang="en-US"/>
          </a:p>
        </p:txBody>
      </p:sp>
    </p:spTree>
    <p:extLst>
      <p:ext uri="{BB962C8B-B14F-4D97-AF65-F5344CB8AC3E}">
        <p14:creationId xmlns:p14="http://schemas.microsoft.com/office/powerpoint/2010/main" val="72625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Big Caslon" charset="0"/>
                <a:ea typeface="ＭＳ Ｐゴシック" charset="0"/>
                <a:cs typeface="ＭＳ Ｐゴシック" charset="0"/>
              </a:defRPr>
            </a:lvl1pPr>
            <a:lvl2pPr marL="742950" indent="-285750">
              <a:defRPr sz="2400">
                <a:solidFill>
                  <a:schemeClr val="tx1"/>
                </a:solidFill>
                <a:latin typeface="Big Caslon" charset="0"/>
                <a:ea typeface="ＭＳ Ｐゴシック" charset="0"/>
              </a:defRPr>
            </a:lvl2pPr>
            <a:lvl3pPr marL="1143000" indent="-228600">
              <a:defRPr sz="2400">
                <a:solidFill>
                  <a:schemeClr val="tx1"/>
                </a:solidFill>
                <a:latin typeface="Big Caslon" charset="0"/>
                <a:ea typeface="ＭＳ Ｐゴシック" charset="0"/>
              </a:defRPr>
            </a:lvl3pPr>
            <a:lvl4pPr marL="1600200" indent="-228600">
              <a:defRPr sz="2400">
                <a:solidFill>
                  <a:schemeClr val="tx1"/>
                </a:solidFill>
                <a:latin typeface="Big Caslon" charset="0"/>
                <a:ea typeface="ＭＳ Ｐゴシック" charset="0"/>
              </a:defRPr>
            </a:lvl4pPr>
            <a:lvl5pPr marL="2057400" indent="-228600">
              <a:defRPr sz="2400">
                <a:solidFill>
                  <a:schemeClr val="tx1"/>
                </a:solidFill>
                <a:latin typeface="Big Caslon" charset="0"/>
                <a:ea typeface="ＭＳ Ｐゴシック" charset="0"/>
              </a:defRPr>
            </a:lvl5pPr>
            <a:lvl6pPr marL="2514600" indent="-228600" eaLnBrk="0" fontAlgn="base" hangingPunct="0">
              <a:spcBef>
                <a:spcPct val="0"/>
              </a:spcBef>
              <a:spcAft>
                <a:spcPct val="0"/>
              </a:spcAft>
              <a:defRPr sz="2400">
                <a:solidFill>
                  <a:schemeClr val="tx1"/>
                </a:solidFill>
                <a:latin typeface="Big Caslon" charset="0"/>
                <a:ea typeface="ＭＳ Ｐゴシック" charset="0"/>
              </a:defRPr>
            </a:lvl6pPr>
            <a:lvl7pPr marL="2971800" indent="-228600" eaLnBrk="0" fontAlgn="base" hangingPunct="0">
              <a:spcBef>
                <a:spcPct val="0"/>
              </a:spcBef>
              <a:spcAft>
                <a:spcPct val="0"/>
              </a:spcAft>
              <a:defRPr sz="2400">
                <a:solidFill>
                  <a:schemeClr val="tx1"/>
                </a:solidFill>
                <a:latin typeface="Big Caslon" charset="0"/>
                <a:ea typeface="ＭＳ Ｐゴシック" charset="0"/>
              </a:defRPr>
            </a:lvl7pPr>
            <a:lvl8pPr marL="3429000" indent="-228600" eaLnBrk="0" fontAlgn="base" hangingPunct="0">
              <a:spcBef>
                <a:spcPct val="0"/>
              </a:spcBef>
              <a:spcAft>
                <a:spcPct val="0"/>
              </a:spcAft>
              <a:defRPr sz="2400">
                <a:solidFill>
                  <a:schemeClr val="tx1"/>
                </a:solidFill>
                <a:latin typeface="Big Caslon" charset="0"/>
                <a:ea typeface="ＭＳ Ｐゴシック" charset="0"/>
              </a:defRPr>
            </a:lvl8pPr>
            <a:lvl9pPr marL="3886200" indent="-228600" eaLnBrk="0" fontAlgn="base" hangingPunct="0">
              <a:spcBef>
                <a:spcPct val="0"/>
              </a:spcBef>
              <a:spcAft>
                <a:spcPct val="0"/>
              </a:spcAft>
              <a:defRPr sz="2400">
                <a:solidFill>
                  <a:schemeClr val="tx1"/>
                </a:solidFill>
                <a:latin typeface="Big Caslon" charset="0"/>
                <a:ea typeface="ＭＳ Ｐゴシック" charset="0"/>
              </a:defRPr>
            </a:lvl9pPr>
          </a:lstStyle>
          <a:p>
            <a:fld id="{59EB3711-DCE2-804B-A508-E192C7DCEB96}" type="slidenum">
              <a:rPr lang="en-US" sz="1200"/>
              <a:pPr/>
              <a:t>14</a:t>
            </a:fld>
            <a:endParaRPr lang="en-US" sz="120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a:defRPr sz="2400">
                <a:solidFill>
                  <a:schemeClr val="tx1"/>
                </a:solidFill>
                <a:latin typeface="Big Caslon" charset="0"/>
                <a:ea typeface="ＭＳ Ｐゴシック" charset="0"/>
                <a:cs typeface="ＭＳ Ｐゴシック" charset="0"/>
              </a:defRPr>
            </a:lvl1pPr>
            <a:lvl2pPr marL="742950" indent="-285750">
              <a:defRPr sz="2400">
                <a:solidFill>
                  <a:schemeClr val="tx1"/>
                </a:solidFill>
                <a:latin typeface="Big Caslon" charset="0"/>
                <a:ea typeface="ＭＳ Ｐゴシック" charset="0"/>
              </a:defRPr>
            </a:lvl2pPr>
            <a:lvl3pPr marL="1143000" indent="-228600">
              <a:defRPr sz="2400">
                <a:solidFill>
                  <a:schemeClr val="tx1"/>
                </a:solidFill>
                <a:latin typeface="Big Caslon" charset="0"/>
                <a:ea typeface="ＭＳ Ｐゴシック" charset="0"/>
              </a:defRPr>
            </a:lvl3pPr>
            <a:lvl4pPr marL="1600200" indent="-228600">
              <a:defRPr sz="2400">
                <a:solidFill>
                  <a:schemeClr val="tx1"/>
                </a:solidFill>
                <a:latin typeface="Big Caslon" charset="0"/>
                <a:ea typeface="ＭＳ Ｐゴシック" charset="0"/>
              </a:defRPr>
            </a:lvl4pPr>
            <a:lvl5pPr marL="2057400" indent="-228600">
              <a:defRPr sz="2400">
                <a:solidFill>
                  <a:schemeClr val="tx1"/>
                </a:solidFill>
                <a:latin typeface="Big Caslon" charset="0"/>
                <a:ea typeface="ＭＳ Ｐゴシック" charset="0"/>
              </a:defRPr>
            </a:lvl5pPr>
            <a:lvl6pPr marL="2514600" indent="-228600" eaLnBrk="0" fontAlgn="base" hangingPunct="0">
              <a:spcBef>
                <a:spcPct val="0"/>
              </a:spcBef>
              <a:spcAft>
                <a:spcPct val="0"/>
              </a:spcAft>
              <a:defRPr sz="2400">
                <a:solidFill>
                  <a:schemeClr val="tx1"/>
                </a:solidFill>
                <a:latin typeface="Big Caslon" charset="0"/>
                <a:ea typeface="ＭＳ Ｐゴシック" charset="0"/>
              </a:defRPr>
            </a:lvl6pPr>
            <a:lvl7pPr marL="2971800" indent="-228600" eaLnBrk="0" fontAlgn="base" hangingPunct="0">
              <a:spcBef>
                <a:spcPct val="0"/>
              </a:spcBef>
              <a:spcAft>
                <a:spcPct val="0"/>
              </a:spcAft>
              <a:defRPr sz="2400">
                <a:solidFill>
                  <a:schemeClr val="tx1"/>
                </a:solidFill>
                <a:latin typeface="Big Caslon" charset="0"/>
                <a:ea typeface="ＭＳ Ｐゴシック" charset="0"/>
              </a:defRPr>
            </a:lvl7pPr>
            <a:lvl8pPr marL="3429000" indent="-228600" eaLnBrk="0" fontAlgn="base" hangingPunct="0">
              <a:spcBef>
                <a:spcPct val="0"/>
              </a:spcBef>
              <a:spcAft>
                <a:spcPct val="0"/>
              </a:spcAft>
              <a:defRPr sz="2400">
                <a:solidFill>
                  <a:schemeClr val="tx1"/>
                </a:solidFill>
                <a:latin typeface="Big Caslon" charset="0"/>
                <a:ea typeface="ＭＳ Ｐゴシック" charset="0"/>
              </a:defRPr>
            </a:lvl8pPr>
            <a:lvl9pPr marL="3886200" indent="-228600" eaLnBrk="0" fontAlgn="base" hangingPunct="0">
              <a:spcBef>
                <a:spcPct val="0"/>
              </a:spcBef>
              <a:spcAft>
                <a:spcPct val="0"/>
              </a:spcAft>
              <a:defRPr sz="2400">
                <a:solidFill>
                  <a:schemeClr val="tx1"/>
                </a:solidFill>
                <a:latin typeface="Big Caslon" charset="0"/>
                <a:ea typeface="ＭＳ Ｐゴシック" charset="0"/>
              </a:defRPr>
            </a:lvl9pPr>
          </a:lstStyle>
          <a:p>
            <a:fld id="{B388E284-D5ED-794E-B8FC-2DFD9FDEB735}" type="slidenum">
              <a:rPr lang="en-US" sz="1200"/>
              <a:pPr/>
              <a:t>22</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Big Caslon" charset="0"/>
                <a:ea typeface="ＭＳ Ｐゴシック" charset="0"/>
                <a:cs typeface="ＭＳ Ｐゴシック" charset="0"/>
              </a:defRPr>
            </a:lvl1pPr>
            <a:lvl2pPr marL="742950" indent="-285750">
              <a:defRPr sz="2400">
                <a:solidFill>
                  <a:schemeClr val="tx1"/>
                </a:solidFill>
                <a:latin typeface="Big Caslon" charset="0"/>
                <a:ea typeface="ＭＳ Ｐゴシック" charset="0"/>
              </a:defRPr>
            </a:lvl2pPr>
            <a:lvl3pPr marL="1143000" indent="-228600">
              <a:defRPr sz="2400">
                <a:solidFill>
                  <a:schemeClr val="tx1"/>
                </a:solidFill>
                <a:latin typeface="Big Caslon" charset="0"/>
                <a:ea typeface="ＭＳ Ｐゴシック" charset="0"/>
              </a:defRPr>
            </a:lvl3pPr>
            <a:lvl4pPr marL="1600200" indent="-228600">
              <a:defRPr sz="2400">
                <a:solidFill>
                  <a:schemeClr val="tx1"/>
                </a:solidFill>
                <a:latin typeface="Big Caslon" charset="0"/>
                <a:ea typeface="ＭＳ Ｐゴシック" charset="0"/>
              </a:defRPr>
            </a:lvl4pPr>
            <a:lvl5pPr marL="2057400" indent="-228600">
              <a:defRPr sz="2400">
                <a:solidFill>
                  <a:schemeClr val="tx1"/>
                </a:solidFill>
                <a:latin typeface="Big Caslon" charset="0"/>
                <a:ea typeface="ＭＳ Ｐゴシック" charset="0"/>
              </a:defRPr>
            </a:lvl5pPr>
            <a:lvl6pPr marL="2514600" indent="-228600" eaLnBrk="0" fontAlgn="base" hangingPunct="0">
              <a:spcBef>
                <a:spcPct val="0"/>
              </a:spcBef>
              <a:spcAft>
                <a:spcPct val="0"/>
              </a:spcAft>
              <a:defRPr sz="2400">
                <a:solidFill>
                  <a:schemeClr val="tx1"/>
                </a:solidFill>
                <a:latin typeface="Big Caslon" charset="0"/>
                <a:ea typeface="ＭＳ Ｐゴシック" charset="0"/>
              </a:defRPr>
            </a:lvl6pPr>
            <a:lvl7pPr marL="2971800" indent="-228600" eaLnBrk="0" fontAlgn="base" hangingPunct="0">
              <a:spcBef>
                <a:spcPct val="0"/>
              </a:spcBef>
              <a:spcAft>
                <a:spcPct val="0"/>
              </a:spcAft>
              <a:defRPr sz="2400">
                <a:solidFill>
                  <a:schemeClr val="tx1"/>
                </a:solidFill>
                <a:latin typeface="Big Caslon" charset="0"/>
                <a:ea typeface="ＭＳ Ｐゴシック" charset="0"/>
              </a:defRPr>
            </a:lvl7pPr>
            <a:lvl8pPr marL="3429000" indent="-228600" eaLnBrk="0" fontAlgn="base" hangingPunct="0">
              <a:spcBef>
                <a:spcPct val="0"/>
              </a:spcBef>
              <a:spcAft>
                <a:spcPct val="0"/>
              </a:spcAft>
              <a:defRPr sz="2400">
                <a:solidFill>
                  <a:schemeClr val="tx1"/>
                </a:solidFill>
                <a:latin typeface="Big Caslon" charset="0"/>
                <a:ea typeface="ＭＳ Ｐゴシック" charset="0"/>
              </a:defRPr>
            </a:lvl8pPr>
            <a:lvl9pPr marL="3886200" indent="-228600" eaLnBrk="0" fontAlgn="base" hangingPunct="0">
              <a:spcBef>
                <a:spcPct val="0"/>
              </a:spcBef>
              <a:spcAft>
                <a:spcPct val="0"/>
              </a:spcAft>
              <a:defRPr sz="2400">
                <a:solidFill>
                  <a:schemeClr val="tx1"/>
                </a:solidFill>
                <a:latin typeface="Big Caslon" charset="0"/>
                <a:ea typeface="ＭＳ Ｐゴシック" charset="0"/>
              </a:defRPr>
            </a:lvl9pPr>
          </a:lstStyle>
          <a:p>
            <a:fld id="{667ED773-9077-1044-8906-842FFE7043BD}" type="slidenum">
              <a:rPr lang="en-US" sz="1200"/>
              <a:pPr/>
              <a:t>23</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87602F5-ACE0-0F4E-A018-0671C8EF8DA3}" type="slidenum">
              <a:rPr lang="en-US" sz="1200"/>
              <a:pPr/>
              <a:t>35</a:t>
            </a:fld>
            <a:endParaRPr lang="en-US" sz="1200"/>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Big Caslon" charset="0"/>
                <a:ea typeface="ＭＳ Ｐゴシック" charset="0"/>
                <a:cs typeface="ＭＳ Ｐゴシック" charset="0"/>
              </a:defRPr>
            </a:lvl1pPr>
            <a:lvl2pPr marL="742950" indent="-285750">
              <a:defRPr sz="2400">
                <a:solidFill>
                  <a:schemeClr val="tx1"/>
                </a:solidFill>
                <a:latin typeface="Big Caslon" charset="0"/>
                <a:ea typeface="ＭＳ Ｐゴシック" charset="0"/>
              </a:defRPr>
            </a:lvl2pPr>
            <a:lvl3pPr marL="1143000" indent="-228600">
              <a:defRPr sz="2400">
                <a:solidFill>
                  <a:schemeClr val="tx1"/>
                </a:solidFill>
                <a:latin typeface="Big Caslon" charset="0"/>
                <a:ea typeface="ＭＳ Ｐゴシック" charset="0"/>
              </a:defRPr>
            </a:lvl3pPr>
            <a:lvl4pPr marL="1600200" indent="-228600">
              <a:defRPr sz="2400">
                <a:solidFill>
                  <a:schemeClr val="tx1"/>
                </a:solidFill>
                <a:latin typeface="Big Caslon" charset="0"/>
                <a:ea typeface="ＭＳ Ｐゴシック" charset="0"/>
              </a:defRPr>
            </a:lvl4pPr>
            <a:lvl5pPr marL="2057400" indent="-228600">
              <a:defRPr sz="2400">
                <a:solidFill>
                  <a:schemeClr val="tx1"/>
                </a:solidFill>
                <a:latin typeface="Big Caslon" charset="0"/>
                <a:ea typeface="ＭＳ Ｐゴシック" charset="0"/>
              </a:defRPr>
            </a:lvl5pPr>
            <a:lvl6pPr marL="2514600" indent="-228600" eaLnBrk="0" fontAlgn="base" hangingPunct="0">
              <a:spcBef>
                <a:spcPct val="0"/>
              </a:spcBef>
              <a:spcAft>
                <a:spcPct val="0"/>
              </a:spcAft>
              <a:defRPr sz="2400">
                <a:solidFill>
                  <a:schemeClr val="tx1"/>
                </a:solidFill>
                <a:latin typeface="Big Caslon" charset="0"/>
                <a:ea typeface="ＭＳ Ｐゴシック" charset="0"/>
              </a:defRPr>
            </a:lvl6pPr>
            <a:lvl7pPr marL="2971800" indent="-228600" eaLnBrk="0" fontAlgn="base" hangingPunct="0">
              <a:spcBef>
                <a:spcPct val="0"/>
              </a:spcBef>
              <a:spcAft>
                <a:spcPct val="0"/>
              </a:spcAft>
              <a:defRPr sz="2400">
                <a:solidFill>
                  <a:schemeClr val="tx1"/>
                </a:solidFill>
                <a:latin typeface="Big Caslon" charset="0"/>
                <a:ea typeface="ＭＳ Ｐゴシック" charset="0"/>
              </a:defRPr>
            </a:lvl7pPr>
            <a:lvl8pPr marL="3429000" indent="-228600" eaLnBrk="0" fontAlgn="base" hangingPunct="0">
              <a:spcBef>
                <a:spcPct val="0"/>
              </a:spcBef>
              <a:spcAft>
                <a:spcPct val="0"/>
              </a:spcAft>
              <a:defRPr sz="2400">
                <a:solidFill>
                  <a:schemeClr val="tx1"/>
                </a:solidFill>
                <a:latin typeface="Big Caslon" charset="0"/>
                <a:ea typeface="ＭＳ Ｐゴシック" charset="0"/>
              </a:defRPr>
            </a:lvl8pPr>
            <a:lvl9pPr marL="3886200" indent="-228600" eaLnBrk="0" fontAlgn="base" hangingPunct="0">
              <a:spcBef>
                <a:spcPct val="0"/>
              </a:spcBef>
              <a:spcAft>
                <a:spcPct val="0"/>
              </a:spcAft>
              <a:defRPr sz="2400">
                <a:solidFill>
                  <a:schemeClr val="tx1"/>
                </a:solidFill>
                <a:latin typeface="Big Caslon" charset="0"/>
                <a:ea typeface="ＭＳ Ｐゴシック" charset="0"/>
              </a:defRPr>
            </a:lvl9pPr>
          </a:lstStyle>
          <a:p>
            <a:fld id="{1FD4DA7B-08E8-2F4D-8A57-F4E2B5334312}" type="slidenum">
              <a:rPr lang="en-US" sz="1200"/>
              <a:pPr/>
              <a:t>42</a:t>
            </a:fld>
            <a:endParaRPr lang="en-US" sz="1200"/>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498902" y="5278075"/>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
        <p:nvSpPr>
          <p:cNvPr id="29" name="Title 28"/>
          <p:cNvSpPr>
            <a:spLocks noGrp="1"/>
          </p:cNvSpPr>
          <p:nvPr>
            <p:ph type="ctrTitle"/>
          </p:nvPr>
        </p:nvSpPr>
        <p:spPr>
          <a:xfrm>
            <a:off x="369557" y="4788250"/>
            <a:ext cx="8204161" cy="1205963"/>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69557" y="3834024"/>
            <a:ext cx="8204161" cy="902123"/>
          </a:xfrm>
        </p:spPr>
        <p:txBody>
          <a:bodyPr anchor="b"/>
          <a:lstStyle>
            <a:lvl1pPr marL="0" indent="0" algn="l">
              <a:buNone/>
              <a:defRPr sz="2400">
                <a:solidFill>
                  <a:schemeClr val="tx2">
                    <a:shade val="75000"/>
                  </a:schemeClr>
                </a:solidFill>
              </a:defRPr>
            </a:lvl1pPr>
            <a:lvl2pPr marL="446652" indent="0" algn="ctr">
              <a:buNone/>
            </a:lvl2pPr>
            <a:lvl3pPr marL="893305" indent="0" algn="ctr">
              <a:buNone/>
            </a:lvl3pPr>
            <a:lvl4pPr marL="1339958" indent="0" algn="ctr">
              <a:buNone/>
            </a:lvl4pPr>
            <a:lvl5pPr marL="1786611" indent="0" algn="ctr">
              <a:buNone/>
            </a:lvl5pPr>
            <a:lvl6pPr marL="2233263" indent="0" algn="ctr">
              <a:buNone/>
            </a:lvl6pPr>
            <a:lvl7pPr marL="2679916" indent="0" algn="ctr">
              <a:buNone/>
            </a:lvl7pPr>
            <a:lvl8pPr marL="3126569" indent="0" algn="ctr">
              <a:buNone/>
            </a:lvl8pPr>
            <a:lvl9pPr marL="3573221"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66B305B-C1CA-4AFF-A25D-6C2D87B9755D}" type="datetimeFigureOut">
              <a:rPr lang="en-US" smtClean="0"/>
              <a:pPr/>
              <a:t>8/11/13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7982427" y="6387034"/>
            <a:ext cx="736157" cy="243573"/>
          </a:xfrm>
        </p:spPr>
        <p:txBody>
          <a:bodyPr/>
          <a:lstStyle/>
          <a:p>
            <a:fld id="{AE07E1BF-5C80-45F9-97D0-2812D94FBF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B305B-C1CA-4AFF-A25D-6C2D87B9755D}"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E1BF-5C80-45F9-97D0-2812D94FBF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2022" y="541902"/>
            <a:ext cx="1773873" cy="57729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43468" y="541902"/>
            <a:ext cx="6060731" cy="57729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B305B-C1CA-4AFF-A25D-6C2D87B9755D}"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E1BF-5C80-45F9-97D0-2812D94FBF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66B305B-C1CA-4AFF-A25D-6C2D87B9755D}" type="datetimeFigureOut">
              <a:rPr lang="en-US" smtClean="0"/>
              <a:pPr/>
              <a:t>8/11/13</a:t>
            </a:fld>
            <a:endParaRPr lang="en-US"/>
          </a:p>
        </p:txBody>
      </p:sp>
      <p:sp>
        <p:nvSpPr>
          <p:cNvPr id="19" name="Footer Placeholder 18"/>
          <p:cNvSpPr>
            <a:spLocks noGrp="1"/>
          </p:cNvSpPr>
          <p:nvPr>
            <p:ph type="ftr" sz="quarter" idx="11"/>
          </p:nvPr>
        </p:nvSpPr>
        <p:spPr>
          <a:xfrm>
            <a:off x="3473834" y="75178"/>
            <a:ext cx="2808632" cy="285046"/>
          </a:xfrm>
        </p:spPr>
        <p:txBody>
          <a:bodyPr/>
          <a:lstStyle/>
          <a:p>
            <a:endParaRPr lang="en-US"/>
          </a:p>
        </p:txBody>
      </p:sp>
      <p:sp>
        <p:nvSpPr>
          <p:cNvPr id="16" name="Slide Number Placeholder 15"/>
          <p:cNvSpPr>
            <a:spLocks noGrp="1"/>
          </p:cNvSpPr>
          <p:nvPr>
            <p:ph type="sldNum" sz="quarter" idx="12"/>
          </p:nvPr>
        </p:nvSpPr>
        <p:spPr>
          <a:xfrm>
            <a:off x="7982427" y="6387034"/>
            <a:ext cx="736157" cy="243573"/>
          </a:xfrm>
        </p:spPr>
        <p:txBody>
          <a:bodyPr/>
          <a:lstStyle/>
          <a:p>
            <a:fld id="{AE07E1BF-5C80-45F9-97D0-2812D94FBF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498902" y="3398651"/>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
        <p:nvSpPr>
          <p:cNvPr id="6" name="Text Placeholder 5"/>
          <p:cNvSpPr>
            <a:spLocks noGrp="1"/>
          </p:cNvSpPr>
          <p:nvPr>
            <p:ph type="body" idx="1"/>
          </p:nvPr>
        </p:nvSpPr>
        <p:spPr>
          <a:xfrm>
            <a:off x="369557" y="1653893"/>
            <a:ext cx="8204161" cy="1202831"/>
          </a:xfrm>
        </p:spPr>
        <p:txBody>
          <a:bodyPr anchor="b"/>
          <a:lstStyle>
            <a:lvl1pPr marL="0" indent="0" algn="r">
              <a:buNone/>
              <a:defRPr sz="19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66B305B-C1CA-4AFF-A25D-6C2D87B9755D}" type="datetimeFigureOut">
              <a:rPr lang="en-US" smtClean="0"/>
              <a:pPr/>
              <a:t>8/11/13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E07E1BF-5C80-45F9-97D0-2812D94FBF4E}" type="slidenum">
              <a:rPr lang="en-US" smtClean="0"/>
              <a:pPr/>
              <a:t>‹#›</a:t>
            </a:fld>
            <a:endParaRPr lang="en-US"/>
          </a:p>
        </p:txBody>
      </p:sp>
      <p:sp>
        <p:nvSpPr>
          <p:cNvPr id="8" name="Title 7"/>
          <p:cNvSpPr>
            <a:spLocks noGrp="1"/>
          </p:cNvSpPr>
          <p:nvPr>
            <p:ph type="title"/>
          </p:nvPr>
        </p:nvSpPr>
        <p:spPr>
          <a:xfrm>
            <a:off x="175055" y="2907518"/>
            <a:ext cx="8425895" cy="1168918"/>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292689" y="451062"/>
            <a:ext cx="8425895" cy="829953"/>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295645" y="1578716"/>
            <a:ext cx="4065125" cy="4660971"/>
          </a:xfrm>
        </p:spPr>
        <p:txBody>
          <a:bodyPr/>
          <a:lstStyle>
            <a:lvl1pPr>
              <a:defRPr sz="2700"/>
            </a:lvl1pPr>
            <a:lvl2pPr>
              <a:defRPr sz="2400"/>
            </a:lvl2pPr>
            <a:lvl3pPr>
              <a:defRPr sz="19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508593" y="1578716"/>
            <a:ext cx="4212947" cy="4660971"/>
          </a:xfrm>
        </p:spPr>
        <p:txBody>
          <a:bodyPr/>
          <a:lstStyle>
            <a:lvl1pPr>
              <a:defRPr sz="2700"/>
            </a:lvl1pPr>
            <a:lvl2pPr>
              <a:defRPr sz="2400"/>
            </a:lvl2pPr>
            <a:lvl3pPr>
              <a:defRPr sz="19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66B305B-C1CA-4AFF-A25D-6C2D87B9755D}" type="datetimeFigureOut">
              <a:rPr lang="en-US" smtClean="0"/>
              <a:pPr/>
              <a:t>8/11/13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E07E1BF-5C80-45F9-97D0-2812D94FBF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295646" y="5337563"/>
            <a:ext cx="8351983" cy="87080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72991" y="657798"/>
            <a:ext cx="4161691" cy="63117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19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505514" y="657798"/>
            <a:ext cx="4163325" cy="63117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19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72991" y="1298369"/>
            <a:ext cx="4161691" cy="3888841"/>
          </a:xfrm>
        </p:spPr>
        <p:txBody>
          <a:bodyPr/>
          <a:lstStyle>
            <a:lvl1pPr>
              <a:defRPr sz="2400"/>
            </a:lvl1pPr>
            <a:lvl2pPr>
              <a:defRPr sz="19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509107" y="1298369"/>
            <a:ext cx="4159732" cy="3888841"/>
          </a:xfrm>
        </p:spPr>
        <p:txBody>
          <a:bodyPr/>
          <a:lstStyle>
            <a:lvl1pPr>
              <a:defRPr sz="2400"/>
            </a:lvl1pPr>
            <a:lvl2pPr>
              <a:defRPr sz="19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66B305B-C1CA-4AFF-A25D-6C2D87B9755D}" type="datetimeFigureOut">
              <a:rPr lang="en-US" smtClean="0"/>
              <a:pPr/>
              <a:t>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982426" y="6390040"/>
            <a:ext cx="739114" cy="243573"/>
          </a:xfrm>
        </p:spPr>
        <p:txBody>
          <a:bodyPr/>
          <a:lstStyle/>
          <a:p>
            <a:fld id="{AE07E1BF-5C80-45F9-97D0-2812D94FBF4E}" type="slidenum">
              <a:rPr lang="en-US" smtClean="0"/>
              <a:pPr/>
              <a:t>‹#›</a:t>
            </a:fld>
            <a:endParaRPr lang="en-US"/>
          </a:p>
        </p:txBody>
      </p:sp>
      <p:sp>
        <p:nvSpPr>
          <p:cNvPr id="11" name="Straight Connector 10"/>
          <p:cNvSpPr>
            <a:spLocks noChangeShapeType="1"/>
          </p:cNvSpPr>
          <p:nvPr/>
        </p:nvSpPr>
        <p:spPr bwMode="auto">
          <a:xfrm>
            <a:off x="498902" y="5938979"/>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292689" y="451062"/>
            <a:ext cx="8425895" cy="829953"/>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66B305B-C1CA-4AFF-A25D-6C2D87B9755D}" type="datetimeFigureOut">
              <a:rPr lang="en-US" smtClean="0"/>
              <a:pPr/>
              <a:t>8/11/13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7E1BF-5C80-45F9-97D0-2812D94FBF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B305B-C1CA-4AFF-A25D-6C2D87B9755D}" type="datetimeFigureOut">
              <a:rPr lang="en-US" smtClean="0"/>
              <a:pPr/>
              <a:t>8/11/13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7E1BF-5C80-45F9-97D0-2812D94FBF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498902" y="5770588"/>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
        <p:nvSpPr>
          <p:cNvPr id="12" name="Title 11"/>
          <p:cNvSpPr>
            <a:spLocks noGrp="1"/>
          </p:cNvSpPr>
          <p:nvPr>
            <p:ph type="title"/>
          </p:nvPr>
        </p:nvSpPr>
        <p:spPr>
          <a:xfrm>
            <a:off x="443468" y="5412741"/>
            <a:ext cx="8204161" cy="513709"/>
          </a:xfrm>
        </p:spPr>
        <p:txBody>
          <a:bodyPr anchor="ctr"/>
          <a:lstStyle>
            <a:lvl1pPr algn="l">
              <a:buNone/>
              <a:defRPr sz="19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43469" y="601415"/>
            <a:ext cx="2917959" cy="4736148"/>
          </a:xfrm>
        </p:spPr>
        <p:txBody>
          <a:bodyPr/>
          <a:lstStyle>
            <a:lvl1pPr marL="0" indent="0">
              <a:buNone/>
              <a:defRPr sz="1400"/>
            </a:lvl1pPr>
            <a:lvl2pPr>
              <a:buNone/>
              <a:defRPr sz="11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467675" y="601415"/>
            <a:ext cx="5179954" cy="4736148"/>
          </a:xfrm>
        </p:spPr>
        <p:txBody>
          <a:bodyPr/>
          <a:lstStyle>
            <a:lvl1pPr>
              <a:defRPr sz="3200"/>
            </a:lvl1pPr>
            <a:lvl2pPr>
              <a:defRPr sz="2700"/>
            </a:lvl2pPr>
            <a:lvl3pPr>
              <a:defRPr sz="2400"/>
            </a:lvl3pPr>
            <a:lvl4pPr>
              <a:defRPr sz="1900"/>
            </a:lvl4pPr>
            <a:lvl5pPr>
              <a:defRPr sz="1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66B305B-C1CA-4AFF-A25D-6C2D87B9755D}" type="datetimeFigureOut">
              <a:rPr lang="en-US" smtClean="0"/>
              <a:pPr/>
              <a:t>8/11/13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7E1BF-5C80-45F9-97D0-2812D94FBF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399922" y="608355"/>
            <a:ext cx="4878150" cy="3608493"/>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66B305B-C1CA-4AFF-A25D-6C2D87B9755D}" type="datetimeFigureOut">
              <a:rPr lang="en-US" smtClean="0"/>
              <a:pPr/>
              <a:t>8/11/13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E07E1BF-5C80-45F9-97D0-2812D94FBF4E}" type="slidenum">
              <a:rPr lang="en-US" smtClean="0"/>
              <a:pPr/>
              <a:t>‹#›</a:t>
            </a:fld>
            <a:endParaRPr lang="en-US"/>
          </a:p>
        </p:txBody>
      </p:sp>
      <p:sp>
        <p:nvSpPr>
          <p:cNvPr id="17" name="Title 16"/>
          <p:cNvSpPr>
            <a:spLocks noGrp="1"/>
          </p:cNvSpPr>
          <p:nvPr>
            <p:ph type="title"/>
          </p:nvPr>
        </p:nvSpPr>
        <p:spPr>
          <a:xfrm>
            <a:off x="369557" y="4926715"/>
            <a:ext cx="5691175" cy="515275"/>
          </a:xfrm>
        </p:spPr>
        <p:txBody>
          <a:bodyPr anchor="ctr"/>
          <a:lstStyle>
            <a:lvl1pPr algn="l">
              <a:buNone/>
              <a:defRPr sz="19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69557" y="5458930"/>
            <a:ext cx="5691175" cy="758034"/>
          </a:xfrm>
        </p:spPr>
        <p:txBody>
          <a:bodyPr lIns="107197" tIns="0"/>
          <a:lstStyle>
            <a:lvl1pPr marL="0" indent="0">
              <a:buNone/>
              <a:defRPr sz="1400"/>
            </a:lvl1pPr>
            <a:lvl2pPr>
              <a:defRPr sz="11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498902" y="1036790"/>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
        <p:nvSpPr>
          <p:cNvPr id="8" name="Text Placeholder 7"/>
          <p:cNvSpPr>
            <a:spLocks noGrp="1"/>
          </p:cNvSpPr>
          <p:nvPr>
            <p:ph type="body" idx="1"/>
          </p:nvPr>
        </p:nvSpPr>
        <p:spPr>
          <a:xfrm>
            <a:off x="295645" y="1533297"/>
            <a:ext cx="8425895" cy="4465198"/>
          </a:xfrm>
          <a:prstGeom prst="rect">
            <a:avLst/>
          </a:prstGeom>
        </p:spPr>
        <p:txBody>
          <a:bodyPr vert="horz" lIns="89330" tIns="44665" rIns="89330" bIns="4466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282465" y="75178"/>
            <a:ext cx="2439075" cy="285046"/>
          </a:xfrm>
          <a:prstGeom prst="rect">
            <a:avLst/>
          </a:prstGeom>
        </p:spPr>
        <p:txBody>
          <a:bodyPr vert="horz" lIns="89330" tIns="44665" rIns="89330" bIns="44665"/>
          <a:lstStyle>
            <a:lvl1pPr algn="l" eaLnBrk="1" latinLnBrk="0" hangingPunct="1">
              <a:defRPr kumimoji="0" sz="1100">
                <a:solidFill>
                  <a:schemeClr val="accent1">
                    <a:shade val="75000"/>
                  </a:schemeClr>
                </a:solidFill>
              </a:defRPr>
            </a:lvl1pPr>
          </a:lstStyle>
          <a:p>
            <a:fld id="{466B305B-C1CA-4AFF-A25D-6C2D87B9755D}" type="datetimeFigureOut">
              <a:rPr lang="en-US" smtClean="0"/>
              <a:pPr/>
              <a:t>8/11/13</a:t>
            </a:fld>
            <a:endParaRPr lang="en-US"/>
          </a:p>
        </p:txBody>
      </p:sp>
      <p:sp>
        <p:nvSpPr>
          <p:cNvPr id="28" name="Footer Placeholder 27"/>
          <p:cNvSpPr>
            <a:spLocks noGrp="1"/>
          </p:cNvSpPr>
          <p:nvPr>
            <p:ph type="ftr" sz="quarter" idx="3"/>
          </p:nvPr>
        </p:nvSpPr>
        <p:spPr>
          <a:xfrm>
            <a:off x="3030366" y="75178"/>
            <a:ext cx="3252100" cy="285046"/>
          </a:xfrm>
          <a:prstGeom prst="rect">
            <a:avLst/>
          </a:prstGeom>
        </p:spPr>
        <p:txBody>
          <a:bodyPr vert="horz" lIns="89330" tIns="44665" rIns="89330" bIns="44665"/>
          <a:lstStyle>
            <a:lvl1pPr algn="r" eaLnBrk="1" latinLnBrk="0" hangingPunct="1">
              <a:defRPr kumimoji="0" sz="11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7982426" y="6390040"/>
            <a:ext cx="739114" cy="241193"/>
          </a:xfrm>
          <a:prstGeom prst="rect">
            <a:avLst/>
          </a:prstGeom>
        </p:spPr>
        <p:txBody>
          <a:bodyPr vert="horz" lIns="89330" tIns="44665" rIns="89330" bIns="44665"/>
          <a:lstStyle>
            <a:lvl1pPr algn="r" eaLnBrk="1" latinLnBrk="0" hangingPunct="1">
              <a:defRPr kumimoji="0" sz="1100">
                <a:solidFill>
                  <a:schemeClr val="accent1">
                    <a:shade val="75000"/>
                  </a:schemeClr>
                </a:solidFill>
              </a:defRPr>
            </a:lvl1pPr>
          </a:lstStyle>
          <a:p>
            <a:fld id="{AE07E1BF-5C80-45F9-97D0-2812D94FBF4E}" type="slidenum">
              <a:rPr lang="en-US" smtClean="0"/>
              <a:pPr/>
              <a:t>‹#›</a:t>
            </a:fld>
            <a:endParaRPr lang="en-US"/>
          </a:p>
        </p:txBody>
      </p:sp>
      <p:sp>
        <p:nvSpPr>
          <p:cNvPr id="10" name="Title Placeholder 9"/>
          <p:cNvSpPr>
            <a:spLocks noGrp="1"/>
          </p:cNvSpPr>
          <p:nvPr>
            <p:ph type="title"/>
          </p:nvPr>
        </p:nvSpPr>
        <p:spPr>
          <a:xfrm>
            <a:off x="295645" y="451062"/>
            <a:ext cx="8425895" cy="826946"/>
          </a:xfrm>
          <a:prstGeom prst="rect">
            <a:avLst/>
          </a:prstGeom>
        </p:spPr>
        <p:txBody>
          <a:bodyPr vert="horz" lIns="89330" tIns="44665" rIns="89330" bIns="44665"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498902" y="1036790"/>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
        <p:nvSpPr>
          <p:cNvPr id="12" name="Straight Connector 11"/>
          <p:cNvSpPr>
            <a:spLocks noChangeShapeType="1"/>
          </p:cNvSpPr>
          <p:nvPr/>
        </p:nvSpPr>
        <p:spPr bwMode="auto">
          <a:xfrm>
            <a:off x="498902" y="1043782"/>
            <a:ext cx="8370461" cy="234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9330" tIns="44665" rIns="89330" bIns="44665"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5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34989" indent="-334989"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25811" indent="-279158"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2pPr>
      <a:lvl3pPr marL="1116632" indent="-223326"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563284" indent="-223326" algn="l" rtl="0" eaLnBrk="1" latinLnBrk="0" hangingPunct="1">
        <a:spcBef>
          <a:spcPct val="20000"/>
        </a:spcBef>
        <a:buClr>
          <a:schemeClr val="accent1"/>
        </a:buClr>
        <a:buSzPct val="70000"/>
        <a:buFont typeface="Wingdings 2"/>
        <a:buChar char=""/>
        <a:defRPr kumimoji="0" sz="1900" kern="1200">
          <a:solidFill>
            <a:schemeClr val="tx2"/>
          </a:solidFill>
          <a:latin typeface="+mn-lt"/>
          <a:ea typeface="+mn-ea"/>
          <a:cs typeface="+mn-cs"/>
        </a:defRPr>
      </a:lvl4pPr>
      <a:lvl5pPr marL="2009937" indent="-223326"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456589" indent="-223326"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03243" indent="-223326"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349895" indent="-223326"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796548" indent="-223326"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652" algn="l" rtl="0" eaLnBrk="1" latinLnBrk="0" hangingPunct="1">
        <a:defRPr kumimoji="0" kern="1200">
          <a:solidFill>
            <a:schemeClr val="tx1"/>
          </a:solidFill>
          <a:latin typeface="+mn-lt"/>
          <a:ea typeface="+mn-ea"/>
          <a:cs typeface="+mn-cs"/>
        </a:defRPr>
      </a:lvl2pPr>
      <a:lvl3pPr marL="893305" algn="l" rtl="0" eaLnBrk="1" latinLnBrk="0" hangingPunct="1">
        <a:defRPr kumimoji="0" kern="1200">
          <a:solidFill>
            <a:schemeClr val="tx1"/>
          </a:solidFill>
          <a:latin typeface="+mn-lt"/>
          <a:ea typeface="+mn-ea"/>
          <a:cs typeface="+mn-cs"/>
        </a:defRPr>
      </a:lvl3pPr>
      <a:lvl4pPr marL="1339958" algn="l" rtl="0" eaLnBrk="1" latinLnBrk="0" hangingPunct="1">
        <a:defRPr kumimoji="0" kern="1200">
          <a:solidFill>
            <a:schemeClr val="tx1"/>
          </a:solidFill>
          <a:latin typeface="+mn-lt"/>
          <a:ea typeface="+mn-ea"/>
          <a:cs typeface="+mn-cs"/>
        </a:defRPr>
      </a:lvl4pPr>
      <a:lvl5pPr marL="1786611" algn="l" rtl="0" eaLnBrk="1" latinLnBrk="0" hangingPunct="1">
        <a:defRPr kumimoji="0" kern="1200">
          <a:solidFill>
            <a:schemeClr val="tx1"/>
          </a:solidFill>
          <a:latin typeface="+mn-lt"/>
          <a:ea typeface="+mn-ea"/>
          <a:cs typeface="+mn-cs"/>
        </a:defRPr>
      </a:lvl5pPr>
      <a:lvl6pPr marL="2233263" algn="l" rtl="0" eaLnBrk="1" latinLnBrk="0" hangingPunct="1">
        <a:defRPr kumimoji="0" kern="1200">
          <a:solidFill>
            <a:schemeClr val="tx1"/>
          </a:solidFill>
          <a:latin typeface="+mn-lt"/>
          <a:ea typeface="+mn-ea"/>
          <a:cs typeface="+mn-cs"/>
        </a:defRPr>
      </a:lvl6pPr>
      <a:lvl7pPr marL="2679916" algn="l" rtl="0" eaLnBrk="1" latinLnBrk="0" hangingPunct="1">
        <a:defRPr kumimoji="0" kern="1200">
          <a:solidFill>
            <a:schemeClr val="tx1"/>
          </a:solidFill>
          <a:latin typeface="+mn-lt"/>
          <a:ea typeface="+mn-ea"/>
          <a:cs typeface="+mn-cs"/>
        </a:defRPr>
      </a:lvl7pPr>
      <a:lvl8pPr marL="3126569" algn="l" rtl="0" eaLnBrk="1" latinLnBrk="0" hangingPunct="1">
        <a:defRPr kumimoji="0" kern="1200">
          <a:solidFill>
            <a:schemeClr val="tx1"/>
          </a:solidFill>
          <a:latin typeface="+mn-lt"/>
          <a:ea typeface="+mn-ea"/>
          <a:cs typeface="+mn-cs"/>
        </a:defRPr>
      </a:lvl8pPr>
      <a:lvl9pPr marL="357322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hyperlink" Target="http://www.phillipmartin.info/clipart/na_woodlands_man2.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13.png"/><Relationship Id="rId5" Type="http://schemas.openxmlformats.org/officeDocument/2006/relationships/hyperlink" Target="http://www.phillipmartin.info/clipart/na_se_woodlands_three_sisters.htm" TargetMode="External"/><Relationship Id="rId6" Type="http://schemas.openxmlformats.org/officeDocument/2006/relationships/image" Target="../media/image20.gif"/><Relationship Id="rId1" Type="http://schemas.openxmlformats.org/officeDocument/2006/relationships/slideLayout" Target="../slideLayouts/slideLayout7.xml"/><Relationship Id="rId2" Type="http://schemas.openxmlformats.org/officeDocument/2006/relationships/slide" Target="slide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gif"/><Relationship Id="rId5"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image" Target="../media/image10.wmf"/><Relationship Id="rId1" Type="http://schemas.openxmlformats.org/officeDocument/2006/relationships/slideLayout" Target="../slideLayouts/slideLayout7.xml"/><Relationship Id="rId2"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image" Target="../media/image10.wmf"/><Relationship Id="rId1" Type="http://schemas.openxmlformats.org/officeDocument/2006/relationships/slideLayout" Target="../slideLayouts/slideLayout7.xml"/><Relationship Id="rId2" Type="http://schemas.openxmlformats.org/officeDocument/2006/relationships/slide" Target="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hillipmartin.info/clipart/landform_worldmap.htm" TargetMode="External"/><Relationship Id="rId3"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0.wmf"/><Relationship Id="rId5"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hyperlink" Target="http://images.google.com/imgres?imgurl=http://daphne.meccahosting.com/~a0000e89/images/clipart_volcano.jpg&amp;imgrefurl=http://daphne.meccahosting.com/~a0000e89/webquests.htm&amp;usg=__vomnaHc8WnU0Ro0qUuMymtSq5IY=&amp;h=249&amp;w=250&amp;sz=9&amp;hl=en&amp;start=7&amp;sig2=SCZsTTBRyxnukdEWdzAvAA&amp;um=1&amp;tbnid=bJviOaeEOHkQXM:&amp;tbnh=111&amp;tbnw=111&amp;prev=/images?q=landforms+clipart&amp;hl=en&amp;rlz=1T4ADBF_en___US335&amp;sa=N&amp;um=1&amp;ei=TU6sSuW3DYvCtweVi62wCA"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4" Type="http://schemas.openxmlformats.org/officeDocument/2006/relationships/slide" Target="slide4.xml"/><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slide" Target="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slide" Target="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7.xml"/><Relationship Id="rId6" Type="http://schemas.openxmlformats.org/officeDocument/2006/relationships/image" Target="../media/image28.png"/><Relationship Id="rId1" Type="http://schemas.microsoft.com/office/2007/relationships/media" Target="../media/media1.WAV"/><Relationship Id="rId2" Type="http://schemas.openxmlformats.org/officeDocument/2006/relationships/audio" Target="../media/media1.WAV"/></Relationships>
</file>

<file path=ppt/slides/_rels/slide27.xml.rels><?xml version="1.0" encoding="UTF-8" standalone="yes"?>
<Relationships xmlns="http://schemas.openxmlformats.org/package/2006/relationships"><Relationship Id="rId3" Type="http://schemas.microsoft.com/office/2007/relationships/media" Target="../media/media1.WAV"/><Relationship Id="rId4" Type="http://schemas.openxmlformats.org/officeDocument/2006/relationships/audio" Target="../media/media1.WAV"/><Relationship Id="rId5" Type="http://schemas.openxmlformats.org/officeDocument/2006/relationships/slideLayout" Target="../slideLayouts/slideLayout7.xml"/><Relationship Id="rId6" Type="http://schemas.openxmlformats.org/officeDocument/2006/relationships/image" Target="../media/image28.png"/><Relationship Id="rId1" Type="http://schemas.microsoft.com/office/2007/relationships/media" Target="../media/media2.WAV"/><Relationship Id="rId2" Type="http://schemas.openxmlformats.org/officeDocument/2006/relationships/audio" Target="../media/media2.WAV"/></Relationships>
</file>

<file path=ppt/slides/_rels/slide28.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7.xml"/><Relationship Id="rId6" Type="http://schemas.openxmlformats.org/officeDocument/2006/relationships/image" Target="../media/image28.png"/><Relationship Id="rId1" Type="http://schemas.microsoft.com/office/2007/relationships/media" Target="../media/media1.WAV"/><Relationship Id="rId2" Type="http://schemas.openxmlformats.org/officeDocument/2006/relationships/audio" Target="../media/media1.WAV"/></Relationships>
</file>

<file path=ppt/slides/_rels/slide29.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7.xml"/><Relationship Id="rId6" Type="http://schemas.openxmlformats.org/officeDocument/2006/relationships/image" Target="../media/image28.png"/><Relationship Id="rId7" Type="http://schemas.openxmlformats.org/officeDocument/2006/relationships/image" Target="../media/image29.pn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images.google.com/imgres?imgurl=http://www.dreamstime.com/smiling-planet-earth-thumb2794723.jpg&amp;imgrefurl=http://www.dreamstime.com/smiling-planet-earth-image2794723&amp;usg=__M6H44qhDJQ6HZRCz3GDrzmTiQX8=&amp;h=300&amp;w=300&amp;sz=26&amp;hl=en&amp;start=7&amp;sig2=i8lh9IbT29UdhMRAQRdyvg&amp;tbnid=lmsdGybhV2n7-M:&amp;tbnh=116&amp;tbnw=116&amp;prev=/images?q=planet+earth+clipart&amp;gbv=2&amp;hl=en&amp;ei=p0asSq6QLpPDtwfnudjkBw" TargetMode="External"/></Relationships>
</file>

<file path=ppt/slides/_rels/slide30.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7.xml"/><Relationship Id="rId6" Type="http://schemas.openxmlformats.org/officeDocument/2006/relationships/image" Target="../media/image28.png"/><Relationship Id="rId1" Type="http://schemas.microsoft.com/office/2007/relationships/media" Target="../media/media1.WAV"/><Relationship Id="rId2" Type="http://schemas.openxmlformats.org/officeDocument/2006/relationships/audio" Target="../media/media1.WAV"/></Relationships>
</file>

<file path=ppt/slides/_rels/slide31.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7.xml"/><Relationship Id="rId6" Type="http://schemas.openxmlformats.org/officeDocument/2006/relationships/image" Target="../media/image28.png"/><Relationship Id="rId1" Type="http://schemas.microsoft.com/office/2007/relationships/media" Target="../media/media1.WAV"/><Relationship Id="rId2" Type="http://schemas.openxmlformats.org/officeDocument/2006/relationships/audio" Target="../media/media1.WAV"/></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slide" Target="slide38.xml"/><Relationship Id="rId5" Type="http://schemas.openxmlformats.org/officeDocument/2006/relationships/image" Target="../media/image18.gif"/><Relationship Id="rId6" Type="http://schemas.openxmlformats.org/officeDocument/2006/relationships/slide" Target="slide39.xml"/><Relationship Id="rId7" Type="http://schemas.openxmlformats.org/officeDocument/2006/relationships/image" Target="../media/image33.gif"/><Relationship Id="rId8" Type="http://schemas.openxmlformats.org/officeDocument/2006/relationships/slide" Target="slide40.xml"/><Relationship Id="rId9" Type="http://schemas.openxmlformats.org/officeDocument/2006/relationships/image" Target="../media/image34.gif"/><Relationship Id="rId1" Type="http://schemas.openxmlformats.org/officeDocument/2006/relationships/slideLayout" Target="../slideLayouts/slideLayout7.xml"/><Relationship Id="rId2"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hyperlink" Target="http://www.mnsu.edu/emuseum/prehistory/settlements/" TargetMode="External"/><Relationship Id="rId5" Type="http://schemas.openxmlformats.org/officeDocument/2006/relationships/hyperlink" Target="http://www.kstrom.net/isk/maps/usmapindex.html" TargetMode="External"/><Relationship Id="rId6" Type="http://schemas.openxmlformats.org/officeDocument/2006/relationships/hyperlink" Target="http://www.nativetech.org/clothing/regions/regions.html" TargetMode="External"/><Relationship Id="rId7" Type="http://schemas.openxmlformats.org/officeDocument/2006/relationships/hyperlink" Target="http://www.tolatsga.org/Compacts.html" TargetMode="External"/><Relationship Id="rId8" Type="http://schemas.openxmlformats.org/officeDocument/2006/relationships/hyperlink" Target="http://www.ahsd25.k12.il.us/Curriculum%20Info/NativeAmericans/woodlandtribes.html" TargetMode="External"/><Relationship Id="rId9" Type="http://schemas.openxmlformats.org/officeDocument/2006/relationships/slide" Target="slide41.xml"/><Relationship Id="rId1" Type="http://schemas.openxmlformats.org/officeDocument/2006/relationships/slideLayout" Target="../slideLayouts/slideLayout7.xml"/><Relationship Id="rId2" Type="http://schemas.openxmlformats.org/officeDocument/2006/relationships/hyperlink" Target="http://nativeamericans.mrdonn.org/northeas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hyperlink" Target="http://www.kstrom.net/isk/maps/usmapindex.html" TargetMode="External"/><Relationship Id="rId5" Type="http://schemas.openxmlformats.org/officeDocument/2006/relationships/hyperlink" Target="http://www.nativetech.org/clothing/regions/regions.html" TargetMode="External"/><Relationship Id="rId6" Type="http://schemas.openxmlformats.org/officeDocument/2006/relationships/hyperlink" Target="http://www.tolatsga.org/Compacts.html" TargetMode="External"/><Relationship Id="rId7" Type="http://schemas.openxmlformats.org/officeDocument/2006/relationships/hyperlink" Target="http://inkido.indiana.edu/w310work/romac/plains.html" TargetMode="External"/><Relationship Id="rId8" Type="http://schemas.openxmlformats.org/officeDocument/2006/relationships/slide" Target="slide41.xml"/><Relationship Id="rId1" Type="http://schemas.openxmlformats.org/officeDocument/2006/relationships/slideLayout" Target="../slideLayouts/slideLayout7.xml"/><Relationship Id="rId2" Type="http://schemas.openxmlformats.org/officeDocument/2006/relationships/hyperlink" Target="http://www.nhusd.k12.ca.us/ALVE/NativeAmerhome.html/Cheyenne/cheyenne.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hyperlink" Target="http://www.mnsu.edu/emuseum/prehistory/settlements/" TargetMode="External"/><Relationship Id="rId5" Type="http://schemas.openxmlformats.org/officeDocument/2006/relationships/hyperlink" Target="http://inkido.indiana.edu/w310work/romac/swest.htm" TargetMode="External"/><Relationship Id="rId6" Type="http://schemas.openxmlformats.org/officeDocument/2006/relationships/hyperlink" Target="http://www.greatdreams.com/native/nativehsg.htm" TargetMode="External"/><Relationship Id="rId7" Type="http://schemas.openxmlformats.org/officeDocument/2006/relationships/hyperlink" Target="http://www.kstrom.net/isk/maps/usmapindex.html" TargetMode="External"/><Relationship Id="rId8" Type="http://schemas.openxmlformats.org/officeDocument/2006/relationships/hyperlink" Target="http://www.nativetech.org/clothing/regions/regions.html" TargetMode="External"/><Relationship Id="rId9" Type="http://schemas.openxmlformats.org/officeDocument/2006/relationships/hyperlink" Target="http://www.tolatsga.org/Compacts.html" TargetMode="External"/><Relationship Id="rId10" Type="http://schemas.openxmlformats.org/officeDocument/2006/relationships/slide" Target="slide41.xml"/><Relationship Id="rId1" Type="http://schemas.openxmlformats.org/officeDocument/2006/relationships/slideLayout" Target="../slideLayouts/slideLayout7.xml"/><Relationship Id="rId2" Type="http://schemas.openxmlformats.org/officeDocument/2006/relationships/hyperlink" Target="http://www.nhusd.k12.ca.us/ALVE/NativeAmerhome.html/Navajo.html/Navajo_Home_Pag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nhusd.k12.ca.us/ALVE/wow/Northwest%20Cultures/northwest.htm" TargetMode="External"/><Relationship Id="rId4" Type="http://schemas.openxmlformats.org/officeDocument/2006/relationships/hyperlink" Target="http://www.mnsu.edu/emuseum/prehistory/settlements/" TargetMode="External"/><Relationship Id="rId5" Type="http://schemas.openxmlformats.org/officeDocument/2006/relationships/hyperlink" Target="http://www.kstrom.net/isk/maps/usmapindex.html" TargetMode="External"/><Relationship Id="rId6" Type="http://schemas.openxmlformats.org/officeDocument/2006/relationships/hyperlink" Target="http://www.nativetech.org/clothing/regions/regions.html" TargetMode="External"/><Relationship Id="rId7" Type="http://schemas.openxmlformats.org/officeDocument/2006/relationships/hyperlink" Target="http://www.tolatsga.org/Compacts.html" TargetMode="External"/><Relationship Id="rId8" Type="http://schemas.openxmlformats.org/officeDocument/2006/relationships/hyperlink" Target="http://inkido.indiana.edu/w310work/romac/nwindian.htm" TargetMode="External"/><Relationship Id="rId9" Type="http://schemas.openxmlformats.org/officeDocument/2006/relationships/slide" Target="slide41.xml"/><Relationship Id="rId1" Type="http://schemas.openxmlformats.org/officeDocument/2006/relationships/slideLayout" Target="../slideLayouts/slideLayout7.xml"/><Relationship Id="rId2" Type="http://schemas.openxmlformats.org/officeDocument/2006/relationships/image" Target="../media/image34.gif"/></Relationships>
</file>

<file path=ppt/slides/_rels/slide41.xml.rels><?xml version="1.0" encoding="UTF-8" standalone="yes"?>
<Relationships xmlns="http://schemas.openxmlformats.org/package/2006/relationships"><Relationship Id="rId3" Type="http://schemas.openxmlformats.org/officeDocument/2006/relationships/hyperlink" Target="http://www.education-world.com/a_lesson/lesson071.shtml" TargetMode="External"/><Relationship Id="rId4" Type="http://schemas.openxmlformats.org/officeDocument/2006/relationships/hyperlink" Target="http://www.classbrain.com/artaskcb/publish/article_34.shtml" TargetMode="External"/><Relationship Id="rId1" Type="http://schemas.openxmlformats.org/officeDocument/2006/relationships/slideLayout" Target="../slideLayouts/slideLayout7.xml"/><Relationship Id="rId2" Type="http://schemas.openxmlformats.org/officeDocument/2006/relationships/hyperlink" Target="http://www.funsocialstudies.learninghaven.com/articles/fivethemes.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desizntech.info/2009/03/spice-up-your-desktop/" TargetMode="External"/><Relationship Id="rId4" Type="http://schemas.openxmlformats.org/officeDocument/2006/relationships/hyperlink" Target="http://outdoors.webshots.com/photo/2128068680090293398QoyWIW"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hillipmartin.info/clipart/landform_map.htm" TargetMode="Externa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slide" Target="slide26.xml"/><Relationship Id="rId1" Type="http://schemas.openxmlformats.org/officeDocument/2006/relationships/slideLayout" Target="../slideLayouts/slideLayout7.xml"/><Relationship Id="rId2" Type="http://schemas.openxmlformats.org/officeDocument/2006/relationships/slide" Target="slide9.xml"/><Relationship Id="rId3" Type="http://schemas.openxmlformats.org/officeDocument/2006/relationships/image" Target="../media/image9.png"/><Relationship Id="rId4" Type="http://schemas.openxmlformats.org/officeDocument/2006/relationships/slide" Target="slide18.xml"/><Relationship Id="rId5" Type="http://schemas.openxmlformats.org/officeDocument/2006/relationships/image" Target="../media/image10.wmf"/><Relationship Id="rId6" Type="http://schemas.openxmlformats.org/officeDocument/2006/relationships/slide" Target="slide21.xml"/><Relationship Id="rId7" Type="http://schemas.openxmlformats.org/officeDocument/2006/relationships/image" Target="../media/image11.png"/><Relationship Id="rId8" Type="http://schemas.openxmlformats.org/officeDocument/2006/relationships/slide" Target="slide7.xml"/><Relationship Id="rId9" Type="http://schemas.openxmlformats.org/officeDocument/2006/relationships/image" Target="../media/image12.png"/><Relationship Id="rId10"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phillipmartin.info/clipart/na_se_woodlands_trail_of_tears.htm" TargetMode="External"/><Relationship Id="rId4" Type="http://schemas.openxmlformats.org/officeDocument/2006/relationships/image" Target="../media/image15.gif"/><Relationship Id="rId5"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slide" Target="slide12.xml"/><Relationship Id="rId5"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39081" y="639762"/>
            <a:ext cx="7538959" cy="2405662"/>
          </a:xfrm>
        </p:spPr>
        <p:txBody>
          <a:bodyPr>
            <a:normAutofit fontScale="90000"/>
          </a:bodyPr>
          <a:lstStyle/>
          <a:p>
            <a:r>
              <a:rPr lang="en-US" dirty="0" smtClean="0"/>
              <a:t>Using the 5 Themes of Geography</a:t>
            </a:r>
            <a:br>
              <a:rPr lang="en-US" dirty="0" smtClean="0"/>
            </a:br>
            <a:r>
              <a:rPr lang="en-US" dirty="0" smtClean="0"/>
              <a:t>to study the lives of Native Americans </a:t>
            </a:r>
            <a:br>
              <a:rPr lang="en-US" dirty="0" smtClean="0"/>
            </a:br>
            <a:r>
              <a:rPr lang="en-US" dirty="0" smtClean="0"/>
              <a:t>	</a:t>
            </a:r>
            <a:br>
              <a:rPr lang="en-US" dirty="0" smtClean="0"/>
            </a:br>
            <a:endParaRPr lang="en-US" dirty="0"/>
          </a:p>
        </p:txBody>
      </p:sp>
      <p:sp>
        <p:nvSpPr>
          <p:cNvPr id="4" name="Rectangle 3"/>
          <p:cNvSpPr/>
          <p:nvPr/>
        </p:nvSpPr>
        <p:spPr>
          <a:xfrm>
            <a:off x="2377281" y="5516562"/>
            <a:ext cx="4434682" cy="921199"/>
          </a:xfrm>
          <a:prstGeom prst="rect">
            <a:avLst/>
          </a:prstGeom>
        </p:spPr>
        <p:txBody>
          <a:bodyPr lIns="89330" tIns="44665" rIns="89330" bIns="44665">
            <a:spAutoFit/>
          </a:bodyPr>
          <a:lstStyle/>
          <a:p>
            <a:pPr algn="ctr"/>
            <a:r>
              <a:rPr lang="en-US" b="1" dirty="0" smtClean="0">
                <a:solidFill>
                  <a:schemeClr val="accent2">
                    <a:lumMod val="50000"/>
                  </a:schemeClr>
                </a:solidFill>
              </a:rPr>
              <a:t>AN INTERACTIVE LEARNING MODULE </a:t>
            </a:r>
          </a:p>
          <a:p>
            <a:pPr algn="ctr"/>
            <a:r>
              <a:rPr lang="en-US" b="1" dirty="0" smtClean="0">
                <a:solidFill>
                  <a:schemeClr val="accent2">
                    <a:lumMod val="50000"/>
                  </a:schemeClr>
                </a:solidFill>
              </a:rPr>
              <a:t>Made by:  Mrs. Jodie </a:t>
            </a:r>
            <a:r>
              <a:rPr lang="en-US" b="1" dirty="0" err="1" smtClean="0">
                <a:solidFill>
                  <a:schemeClr val="accent2">
                    <a:lumMod val="50000"/>
                  </a:schemeClr>
                </a:solidFill>
              </a:rPr>
              <a:t>Stoltenow</a:t>
            </a:r>
            <a:endParaRPr lang="en-US" b="1" dirty="0" smtClean="0">
              <a:solidFill>
                <a:schemeClr val="accent2">
                  <a:lumMod val="50000"/>
                </a:schemeClr>
              </a:solidFill>
            </a:endParaRPr>
          </a:p>
          <a:p>
            <a:pPr algn="ctr"/>
            <a:r>
              <a:rPr lang="en-US" b="1" dirty="0" smtClean="0">
                <a:solidFill>
                  <a:schemeClr val="accent2">
                    <a:lumMod val="50000"/>
                  </a:schemeClr>
                </a:solidFill>
              </a:rPr>
              <a:t>Adapted by Ms. Meller</a:t>
            </a:r>
          </a:p>
        </p:txBody>
      </p:sp>
      <p:pic>
        <p:nvPicPr>
          <p:cNvPr id="28674" name="Picture 2" descr="http://www.phillipmartin.info/clipart/na_woodlands_man2_s.gif">
            <a:hlinkClick r:id="rId2"/>
          </p:cNvPr>
          <p:cNvPicPr>
            <a:picLocks noChangeAspect="1" noChangeArrowheads="1"/>
          </p:cNvPicPr>
          <p:nvPr/>
        </p:nvPicPr>
        <p:blipFill>
          <a:blip r:embed="rId3" cstate="print"/>
          <a:srcRect/>
          <a:stretch>
            <a:fillRect/>
          </a:stretch>
        </p:blipFill>
        <p:spPr bwMode="auto">
          <a:xfrm>
            <a:off x="5806281" y="1706562"/>
            <a:ext cx="2512986" cy="1595746"/>
          </a:xfrm>
          <a:prstGeom prst="rect">
            <a:avLst/>
          </a:prstGeom>
          <a:noFill/>
        </p:spPr>
      </p:pic>
      <p:pic>
        <p:nvPicPr>
          <p:cNvPr id="28675" name="Picture 3" descr="http://www.phillipmartin.info/clipart/na_woodlands01.gif"/>
          <p:cNvPicPr>
            <a:picLocks noChangeAspect="1" noChangeArrowheads="1"/>
          </p:cNvPicPr>
          <p:nvPr/>
        </p:nvPicPr>
        <p:blipFill>
          <a:blip r:embed="rId4" cstate="print"/>
          <a:srcRect/>
          <a:stretch>
            <a:fillRect/>
          </a:stretch>
        </p:blipFill>
        <p:spPr bwMode="auto">
          <a:xfrm>
            <a:off x="243681" y="258762"/>
            <a:ext cx="960848" cy="2257721"/>
          </a:xfrm>
          <a:prstGeom prst="rect">
            <a:avLst/>
          </a:prstGeom>
          <a:noFill/>
        </p:spPr>
      </p:pic>
      <p:sp>
        <p:nvSpPr>
          <p:cNvPr id="3" name="TextBox 2"/>
          <p:cNvSpPr txBox="1"/>
          <p:nvPr/>
        </p:nvSpPr>
        <p:spPr>
          <a:xfrm>
            <a:off x="396081" y="3230562"/>
            <a:ext cx="7162800" cy="1015663"/>
          </a:xfrm>
          <a:prstGeom prst="rect">
            <a:avLst/>
          </a:prstGeom>
          <a:noFill/>
        </p:spPr>
        <p:txBody>
          <a:bodyPr wrap="square" rtlCol="0">
            <a:spAutoFit/>
          </a:bodyPr>
          <a:lstStyle/>
          <a:p>
            <a:r>
              <a:rPr lang="en-US" sz="3000" dirty="0" smtClean="0"/>
              <a:t>Learning Goal:</a:t>
            </a:r>
          </a:p>
          <a:p>
            <a:r>
              <a:rPr lang="en-US" sz="3000" dirty="0" smtClean="0"/>
              <a:t>What are the 5 themes of geography?</a:t>
            </a:r>
            <a:endParaRPr lang="en-US" sz="3000"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atin typeface="Big Caslon" charset="0"/>
                <a:ea typeface="ＭＳ Ｐゴシック" charset="0"/>
                <a:cs typeface="ＭＳ Ｐゴシック" charset="0"/>
              </a:rPr>
              <a:t>Region</a:t>
            </a:r>
          </a:p>
        </p:txBody>
      </p:sp>
      <p:sp>
        <p:nvSpPr>
          <p:cNvPr id="3" name="Content Placeholder 2"/>
          <p:cNvSpPr>
            <a:spLocks noGrp="1"/>
          </p:cNvSpPr>
          <p:nvPr>
            <p:ph idx="1"/>
          </p:nvPr>
        </p:nvSpPr>
        <p:spPr/>
        <p:txBody>
          <a:bodyPr/>
          <a:lstStyle/>
          <a:p>
            <a:pPr eaLnBrk="1" hangingPunct="1">
              <a:defRPr/>
            </a:pPr>
            <a:r>
              <a:rPr lang="en-US" dirty="0" smtClean="0"/>
              <a:t>What are some different regions you can think of?</a:t>
            </a:r>
          </a:p>
        </p:txBody>
      </p:sp>
    </p:spTree>
    <p:extLst>
      <p:ext uri="{BB962C8B-B14F-4D97-AF65-F5344CB8AC3E}">
        <p14:creationId xmlns:p14="http://schemas.microsoft.com/office/powerpoint/2010/main" val="13061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Big Caslon" charset="0"/>
                <a:ea typeface="ＭＳ Ｐゴシック" charset="0"/>
                <a:cs typeface="ＭＳ Ｐゴシック" charset="0"/>
              </a:rPr>
              <a:t>Examples</a:t>
            </a:r>
          </a:p>
        </p:txBody>
      </p:sp>
      <p:pic>
        <p:nvPicPr>
          <p:cNvPr id="4" name="Content Placeholder 3" descr="Midwest_Map Regional City.jpeg"/>
          <p:cNvPicPr>
            <a:picLocks noGrp="1" noChangeAspect="1"/>
          </p:cNvPicPr>
          <p:nvPr>
            <p:ph idx="1"/>
          </p:nvPr>
        </p:nvPicPr>
        <p:blipFill>
          <a:blip r:embed="rId2">
            <a:extLst>
              <a:ext uri="{28A0092B-C50C-407E-A947-70E740481C1C}">
                <a14:useLocalDpi xmlns:a14="http://schemas.microsoft.com/office/drawing/2010/main" val="0"/>
              </a:ext>
            </a:extLst>
          </a:blip>
          <a:srcRect t="14893" b="14893"/>
          <a:stretch>
            <a:fillRect/>
          </a:stretch>
        </p:blipFill>
        <p:spPr>
          <a:xfrm>
            <a:off x="665202" y="2104954"/>
            <a:ext cx="3629356" cy="1954601"/>
          </a:xfrm>
        </p:spPr>
      </p:pic>
      <p:pic>
        <p:nvPicPr>
          <p:cNvPr id="18435" name="Picture 7" descr="muslimworldmap.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4681" y="3458139"/>
            <a:ext cx="3929621" cy="280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79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13025" y="300708"/>
            <a:ext cx="7760693" cy="1127654"/>
          </a:xfrm>
          <a:prstGeom prst="rect">
            <a:avLst/>
          </a:prstGeom>
        </p:spPr>
        <p:txBody>
          <a:bodyPr lIns="89330" tIns="44665" rIns="89330" bIns="44665"/>
          <a:lstStyle/>
          <a:p>
            <a:pPr algn="ctr">
              <a:spcBef>
                <a:spcPct val="0"/>
              </a:spcBef>
              <a:defRPr/>
            </a:pPr>
            <a:r>
              <a:rPr lang="en-US" sz="4300" dirty="0" smtClean="0">
                <a:latin typeface="+mj-lt"/>
                <a:ea typeface="+mj-ea"/>
                <a:cs typeface="+mj-cs"/>
              </a:rPr>
              <a:t>REGION-Things to think about.</a:t>
            </a:r>
          </a:p>
        </p:txBody>
      </p:sp>
      <p:sp>
        <p:nvSpPr>
          <p:cNvPr id="3" name="TextBox 2"/>
          <p:cNvSpPr txBox="1"/>
          <p:nvPr/>
        </p:nvSpPr>
        <p:spPr>
          <a:xfrm>
            <a:off x="1921695" y="1353186"/>
            <a:ext cx="7538959" cy="3137190"/>
          </a:xfrm>
          <a:prstGeom prst="rect">
            <a:avLst/>
          </a:prstGeom>
          <a:noFill/>
        </p:spPr>
        <p:txBody>
          <a:bodyPr wrap="square" lIns="89330" tIns="44665" rIns="89330" bIns="44665" rtlCol="0">
            <a:spAutoFit/>
          </a:bodyPr>
          <a:lstStyle/>
          <a:p>
            <a:pPr>
              <a:lnSpc>
                <a:spcPct val="200000"/>
              </a:lnSpc>
            </a:pPr>
            <a:r>
              <a:rPr lang="en-US" dirty="0" smtClean="0"/>
              <a:t>What are the different regions of Native Americans?</a:t>
            </a:r>
          </a:p>
          <a:p>
            <a:pPr>
              <a:lnSpc>
                <a:spcPct val="200000"/>
              </a:lnSpc>
            </a:pPr>
            <a:r>
              <a:rPr lang="en-US" dirty="0" smtClean="0"/>
              <a:t>What is similar in the physical features of the area?</a:t>
            </a:r>
          </a:p>
          <a:p>
            <a:pPr>
              <a:lnSpc>
                <a:spcPct val="200000"/>
              </a:lnSpc>
            </a:pPr>
            <a:r>
              <a:rPr lang="en-US" dirty="0" smtClean="0"/>
              <a:t>What tribes live in particular regions?</a:t>
            </a:r>
          </a:p>
          <a:p>
            <a:pPr>
              <a:lnSpc>
                <a:spcPct val="200000"/>
              </a:lnSpc>
            </a:pPr>
            <a:r>
              <a:rPr lang="en-US" dirty="0" smtClean="0"/>
              <a:t>What languages are spoken?</a:t>
            </a:r>
          </a:p>
          <a:p>
            <a:pPr>
              <a:lnSpc>
                <a:spcPct val="200000"/>
              </a:lnSpc>
            </a:pPr>
            <a:r>
              <a:rPr lang="en-US" dirty="0" smtClean="0"/>
              <a:t>What is their religion?</a:t>
            </a:r>
          </a:p>
          <a:p>
            <a:endParaRPr lang="en-US" dirty="0"/>
          </a:p>
        </p:txBody>
      </p:sp>
      <p:pic>
        <p:nvPicPr>
          <p:cNvPr id="4" name="Picture 3" descr="na_pl_01_map.gif"/>
          <p:cNvPicPr>
            <a:picLocks noChangeAspect="1"/>
          </p:cNvPicPr>
          <p:nvPr/>
        </p:nvPicPr>
        <p:blipFill>
          <a:blip r:embed="rId2" cstate="print"/>
          <a:stretch>
            <a:fillRect/>
          </a:stretch>
        </p:blipFill>
        <p:spPr>
          <a:xfrm>
            <a:off x="221735" y="1202831"/>
            <a:ext cx="1669473" cy="1954601"/>
          </a:xfrm>
          <a:prstGeom prst="rect">
            <a:avLst/>
          </a:prstGeom>
        </p:spPr>
      </p:pic>
      <p:pic>
        <p:nvPicPr>
          <p:cNvPr id="5" name="Picture 4" descr="na_sw_hopi_kachina_s.gif"/>
          <p:cNvPicPr>
            <a:picLocks noChangeAspect="1"/>
          </p:cNvPicPr>
          <p:nvPr/>
        </p:nvPicPr>
        <p:blipFill>
          <a:blip r:embed="rId3" cstate="print"/>
          <a:stretch>
            <a:fillRect/>
          </a:stretch>
        </p:blipFill>
        <p:spPr>
          <a:xfrm>
            <a:off x="5986820" y="3683672"/>
            <a:ext cx="1422794" cy="1061874"/>
          </a:xfrm>
          <a:prstGeom prst="rect">
            <a:avLst/>
          </a:prstGeom>
        </p:spPr>
      </p:pic>
      <p:sp>
        <p:nvSpPr>
          <p:cNvPr id="6" name="Right Arrow 5">
            <a:hlinkClick r:id="rId4"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1734" y="375885"/>
            <a:ext cx="7538959" cy="977300"/>
          </a:xfrm>
          <a:prstGeom prst="rect">
            <a:avLst/>
          </a:prstGeom>
        </p:spPr>
        <p:txBody>
          <a:bodyPr lIns="89330" tIns="44665" rIns="89330" bIns="44665"/>
          <a:lstStyle/>
          <a:p>
            <a:pPr algn="ctr">
              <a:spcBef>
                <a:spcPct val="0"/>
              </a:spcBef>
              <a:defRPr/>
            </a:pPr>
            <a:r>
              <a:rPr lang="en-US" sz="4300" dirty="0" smtClean="0">
                <a:latin typeface="+mj-lt"/>
                <a:ea typeface="+mj-ea"/>
                <a:cs typeface="+mj-cs"/>
              </a:rPr>
              <a:t>HUMAN-ENVIRONMENTAL</a:t>
            </a:r>
          </a:p>
        </p:txBody>
      </p:sp>
      <p:sp>
        <p:nvSpPr>
          <p:cNvPr id="3" name="Rectangle 2"/>
          <p:cNvSpPr/>
          <p:nvPr/>
        </p:nvSpPr>
        <p:spPr>
          <a:xfrm>
            <a:off x="221734" y="1653893"/>
            <a:ext cx="8425895" cy="1475197"/>
          </a:xfrm>
          <a:prstGeom prst="rect">
            <a:avLst/>
          </a:prstGeom>
        </p:spPr>
        <p:txBody>
          <a:bodyPr wrap="square" lIns="89330" tIns="44665" rIns="89330" bIns="44665">
            <a:spAutoFit/>
          </a:bodyPr>
          <a:lstStyle/>
          <a:p>
            <a:pPr>
              <a:lnSpc>
                <a:spcPct val="90000"/>
              </a:lnSpc>
            </a:pPr>
            <a:r>
              <a:rPr lang="en-US" sz="3200" dirty="0" smtClean="0">
                <a:latin typeface="Verdana" pitchFamily="34" charset="0"/>
              </a:rPr>
              <a:t>This is about the </a:t>
            </a:r>
            <a:r>
              <a:rPr lang="en-US" sz="3200" dirty="0" smtClean="0">
                <a:solidFill>
                  <a:srgbClr val="FF0000"/>
                </a:solidFill>
                <a:latin typeface="Verdana" pitchFamily="34" charset="0"/>
              </a:rPr>
              <a:t>relationship</a:t>
            </a:r>
            <a:r>
              <a:rPr lang="en-US" sz="3200" dirty="0" smtClean="0">
                <a:latin typeface="Verdana" pitchFamily="34" charset="0"/>
              </a:rPr>
              <a:t> between </a:t>
            </a:r>
            <a:r>
              <a:rPr lang="en-US" sz="3200" dirty="0" smtClean="0">
                <a:solidFill>
                  <a:srgbClr val="FF0000"/>
                </a:solidFill>
                <a:latin typeface="Verdana" pitchFamily="34" charset="0"/>
              </a:rPr>
              <a:t>people </a:t>
            </a:r>
            <a:r>
              <a:rPr lang="en-US" sz="3200" dirty="0" smtClean="0">
                <a:latin typeface="Verdana" pitchFamily="34" charset="0"/>
              </a:rPr>
              <a:t>and their </a:t>
            </a:r>
            <a:r>
              <a:rPr lang="en-US" sz="3200" dirty="0" smtClean="0">
                <a:solidFill>
                  <a:srgbClr val="FF0000"/>
                </a:solidFill>
                <a:latin typeface="Verdana" pitchFamily="34" charset="0"/>
              </a:rPr>
              <a:t>environment</a:t>
            </a:r>
            <a:r>
              <a:rPr lang="en-US" sz="3200" dirty="0" smtClean="0">
                <a:latin typeface="Verdana" pitchFamily="34" charset="0"/>
              </a:rPr>
              <a:t>, or how they </a:t>
            </a:r>
            <a:r>
              <a:rPr lang="en-US" sz="3200" dirty="0" smtClean="0">
                <a:solidFill>
                  <a:srgbClr val="FF0000"/>
                </a:solidFill>
                <a:latin typeface="Verdana" pitchFamily="34" charset="0"/>
              </a:rPr>
              <a:t>work together</a:t>
            </a:r>
            <a:r>
              <a:rPr lang="en-US" sz="3200" dirty="0" smtClean="0">
                <a:latin typeface="Verdana" pitchFamily="34" charset="0"/>
              </a:rPr>
              <a:t>. </a:t>
            </a:r>
          </a:p>
        </p:txBody>
      </p:sp>
      <p:sp>
        <p:nvSpPr>
          <p:cNvPr id="4" name="Rectangle 3"/>
          <p:cNvSpPr/>
          <p:nvPr/>
        </p:nvSpPr>
        <p:spPr>
          <a:xfrm>
            <a:off x="295645" y="3382962"/>
            <a:ext cx="8573718" cy="2070745"/>
          </a:xfrm>
          <a:prstGeom prst="rect">
            <a:avLst/>
          </a:prstGeom>
        </p:spPr>
        <p:txBody>
          <a:bodyPr wrap="square" lIns="89330" tIns="44665" rIns="89330" bIns="44665">
            <a:spAutoFit/>
          </a:bodyPr>
          <a:lstStyle/>
          <a:p>
            <a:pPr>
              <a:lnSpc>
                <a:spcPct val="90000"/>
              </a:lnSpc>
            </a:pPr>
            <a:r>
              <a:rPr lang="en-US" sz="2400" dirty="0" smtClean="0">
                <a:latin typeface="Verdana" pitchFamily="34" charset="0"/>
              </a:rPr>
              <a:t>It can be divided into 3 parts: </a:t>
            </a:r>
          </a:p>
          <a:p>
            <a:pPr>
              <a:lnSpc>
                <a:spcPct val="90000"/>
              </a:lnSpc>
            </a:pPr>
            <a:endParaRPr lang="en-US" sz="2400" dirty="0" smtClean="0">
              <a:latin typeface="Verdana" pitchFamily="34" charset="0"/>
            </a:endParaRPr>
          </a:p>
          <a:p>
            <a:pPr>
              <a:lnSpc>
                <a:spcPct val="90000"/>
              </a:lnSpc>
            </a:pPr>
            <a:r>
              <a:rPr lang="en-US" sz="1900" dirty="0" smtClean="0">
                <a:latin typeface="Verdana" pitchFamily="34" charset="0"/>
              </a:rPr>
              <a:t>1.) </a:t>
            </a:r>
            <a:r>
              <a:rPr lang="en-US" sz="1900" b="1" dirty="0" smtClean="0">
                <a:latin typeface="Verdana" pitchFamily="34" charset="0"/>
              </a:rPr>
              <a:t>How people have been changed by the environment.</a:t>
            </a:r>
          </a:p>
          <a:p>
            <a:pPr>
              <a:lnSpc>
                <a:spcPct val="90000"/>
              </a:lnSpc>
            </a:pPr>
            <a:r>
              <a:rPr lang="en-US" sz="1900" dirty="0" smtClean="0">
                <a:latin typeface="Verdana" pitchFamily="34" charset="0"/>
              </a:rPr>
              <a:t/>
            </a:r>
            <a:br>
              <a:rPr lang="en-US" sz="1900" dirty="0" smtClean="0">
                <a:latin typeface="Verdana" pitchFamily="34" charset="0"/>
              </a:rPr>
            </a:br>
            <a:r>
              <a:rPr lang="en-US" sz="1900" dirty="0" smtClean="0">
                <a:latin typeface="Verdana" pitchFamily="34" charset="0"/>
              </a:rPr>
              <a:t>2.) </a:t>
            </a:r>
            <a:r>
              <a:rPr lang="en-US" sz="1900" b="1" dirty="0" smtClean="0">
                <a:latin typeface="Verdana" pitchFamily="34" charset="0"/>
              </a:rPr>
              <a:t>How the environment has been changed by people.</a:t>
            </a:r>
          </a:p>
          <a:p>
            <a:pPr>
              <a:lnSpc>
                <a:spcPct val="90000"/>
              </a:lnSpc>
            </a:pPr>
            <a:r>
              <a:rPr lang="en-US" sz="1900" dirty="0" smtClean="0">
                <a:latin typeface="Verdana" pitchFamily="34" charset="0"/>
              </a:rPr>
              <a:t/>
            </a:r>
            <a:br>
              <a:rPr lang="en-US" sz="1900" dirty="0" smtClean="0">
                <a:latin typeface="Verdana" pitchFamily="34" charset="0"/>
              </a:rPr>
            </a:br>
            <a:r>
              <a:rPr lang="en-US" sz="1900" dirty="0" smtClean="0">
                <a:latin typeface="Verdana" pitchFamily="34" charset="0"/>
              </a:rPr>
              <a:t>3.) </a:t>
            </a:r>
            <a:r>
              <a:rPr lang="en-US" sz="1900" b="1" dirty="0" smtClean="0">
                <a:latin typeface="Verdana" pitchFamily="34" charset="0"/>
              </a:rPr>
              <a:t>How people depend on the environment.</a:t>
            </a:r>
            <a:r>
              <a:rPr lang="en-US" sz="1900" dirty="0" smtClean="0">
                <a:latin typeface="Verdana" pitchFamily="34" charset="0"/>
              </a:rPr>
              <a:t> </a:t>
            </a:r>
          </a:p>
        </p:txBody>
      </p:sp>
      <p:sp>
        <p:nvSpPr>
          <p:cNvPr id="5" name="Right Arrow 4"/>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
        <p:nvSpPr>
          <p:cNvPr id="6" name="Right Arrow 5">
            <a:hlinkClick r:id="rId2" action="ppaction://hlinksldjump"/>
          </p:cNvPr>
          <p:cNvSpPr/>
          <p:nvPr/>
        </p:nvSpPr>
        <p:spPr>
          <a:xfrm>
            <a:off x="5247706"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pic>
        <p:nvPicPr>
          <p:cNvPr id="7" name="Picture 8" descr="hydroelec">
            <a:hlinkClick r:id="rId3" action="ppaction://hlinksldjump"/>
          </p:cNvPr>
          <p:cNvPicPr>
            <a:picLocks noChangeAspect="1" noChangeArrowheads="1"/>
          </p:cNvPicPr>
          <p:nvPr/>
        </p:nvPicPr>
        <p:blipFill>
          <a:blip r:embed="rId4" cstate="print"/>
          <a:srcRect/>
          <a:stretch>
            <a:fillRect/>
          </a:stretch>
        </p:blipFill>
        <p:spPr bwMode="auto">
          <a:xfrm>
            <a:off x="3917303" y="5563094"/>
            <a:ext cx="806735" cy="902123"/>
          </a:xfrm>
          <a:prstGeom prst="rect">
            <a:avLst/>
          </a:prstGeom>
          <a:noFill/>
          <a:ln w="9525">
            <a:noFill/>
            <a:miter lim="800000"/>
            <a:headEnd/>
            <a:tailEnd/>
          </a:ln>
        </p:spPr>
      </p:pic>
      <p:pic>
        <p:nvPicPr>
          <p:cNvPr id="17410" name="Picture 2" descr="http://www.phillipmartin.info/clipart/na_se_woodlands_three_sisters_s.gif">
            <a:hlinkClick r:id="rId5"/>
          </p:cNvPr>
          <p:cNvPicPr>
            <a:picLocks noChangeAspect="1" noChangeArrowheads="1"/>
          </p:cNvPicPr>
          <p:nvPr/>
        </p:nvPicPr>
        <p:blipFill>
          <a:blip r:embed="rId6" cstate="print"/>
          <a:srcRect/>
          <a:stretch>
            <a:fillRect/>
          </a:stretch>
        </p:blipFill>
        <p:spPr bwMode="auto">
          <a:xfrm>
            <a:off x="6578111" y="375885"/>
            <a:ext cx="1699961" cy="10618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atin typeface="Big Caslon" charset="0"/>
                <a:ea typeface="ＭＳ Ｐゴシック" charset="0"/>
                <a:cs typeface="ＭＳ Ｐゴシック" charset="0"/>
              </a:rPr>
              <a:t>Interaction</a:t>
            </a:r>
          </a:p>
        </p:txBody>
      </p:sp>
      <p:sp>
        <p:nvSpPr>
          <p:cNvPr id="17411" name="Rectangle 3"/>
          <p:cNvSpPr>
            <a:spLocks noGrp="1" noChangeArrowheads="1"/>
          </p:cNvSpPr>
          <p:nvPr>
            <p:ph type="body" idx="1"/>
          </p:nvPr>
        </p:nvSpPr>
        <p:spPr/>
        <p:txBody>
          <a:bodyPr/>
          <a:lstStyle/>
          <a:p>
            <a:pPr eaLnBrk="1" hangingPunct="1">
              <a:lnSpc>
                <a:spcPct val="90000"/>
              </a:lnSpc>
              <a:defRPr/>
            </a:pPr>
            <a:r>
              <a:rPr lang="en-US" dirty="0" smtClean="0">
                <a:solidFill>
                  <a:schemeClr val="folHlink"/>
                </a:solidFill>
              </a:rPr>
              <a:t>The environment &amp; people are interconnected.</a:t>
            </a:r>
          </a:p>
          <a:p>
            <a:pPr eaLnBrk="1" hangingPunct="1">
              <a:lnSpc>
                <a:spcPct val="90000"/>
              </a:lnSpc>
              <a:defRPr/>
            </a:pPr>
            <a:r>
              <a:rPr lang="en-US" dirty="0" smtClean="0"/>
              <a:t>Consequences to those actions depend upon how people choose to interact with the world and use their resources.</a:t>
            </a:r>
          </a:p>
          <a:p>
            <a:pPr lvl="1" eaLnBrk="1" hangingPunct="1">
              <a:lnSpc>
                <a:spcPct val="90000"/>
              </a:lnSpc>
              <a:defRPr/>
            </a:pPr>
            <a:r>
              <a:rPr lang="en-US" dirty="0" smtClean="0"/>
              <a:t>Positive/Negative</a:t>
            </a:r>
          </a:p>
          <a:p>
            <a:pPr lvl="1" eaLnBrk="1" hangingPunct="1">
              <a:lnSpc>
                <a:spcPct val="90000"/>
              </a:lnSpc>
              <a:defRPr/>
            </a:pPr>
            <a:r>
              <a:rPr lang="en-US" dirty="0" smtClean="0"/>
              <a:t>Intentional/Accidental</a:t>
            </a:r>
          </a:p>
        </p:txBody>
      </p:sp>
    </p:spTree>
    <p:extLst>
      <p:ext uri="{BB962C8B-B14F-4D97-AF65-F5344CB8AC3E}">
        <p14:creationId xmlns:p14="http://schemas.microsoft.com/office/powerpoint/2010/main" val="8288550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Big Caslon" charset="0"/>
                <a:ea typeface="ＭＳ Ｐゴシック" charset="0"/>
                <a:cs typeface="ＭＳ Ｐゴシック" charset="0"/>
              </a:rPr>
              <a:t>Interaction</a:t>
            </a:r>
          </a:p>
        </p:txBody>
      </p:sp>
      <p:sp>
        <p:nvSpPr>
          <p:cNvPr id="3" name="Content Placeholder 2"/>
          <p:cNvSpPr>
            <a:spLocks noGrp="1"/>
          </p:cNvSpPr>
          <p:nvPr>
            <p:ph idx="1"/>
          </p:nvPr>
        </p:nvSpPr>
        <p:spPr/>
        <p:txBody>
          <a:bodyPr/>
          <a:lstStyle/>
          <a:p>
            <a:pPr eaLnBrk="1" hangingPunct="1">
              <a:defRPr/>
            </a:pPr>
            <a:r>
              <a:rPr lang="en-US" dirty="0" smtClean="0"/>
              <a:t>What are some positive and negative interaction that people have done to the environment?</a:t>
            </a:r>
          </a:p>
          <a:p>
            <a:pPr eaLnBrk="1" hangingPunct="1">
              <a:defRPr/>
            </a:pPr>
            <a:r>
              <a:rPr lang="en-US" dirty="0" smtClean="0"/>
              <a:t>What about intentional or accidentally?</a:t>
            </a:r>
          </a:p>
        </p:txBody>
      </p:sp>
    </p:spTree>
    <p:extLst>
      <p:ext uri="{BB962C8B-B14F-4D97-AF65-F5344CB8AC3E}">
        <p14:creationId xmlns:p14="http://schemas.microsoft.com/office/powerpoint/2010/main" val="340539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a:latin typeface="Big Caslon" charset="0"/>
              <a:ea typeface="ＭＳ Ｐゴシック" charset="0"/>
              <a:cs typeface="ＭＳ Ｐゴシック" charset="0"/>
            </a:endParaRPr>
          </a:p>
        </p:txBody>
      </p:sp>
      <p:sp>
        <p:nvSpPr>
          <p:cNvPr id="3" name="Content Placeholder 2"/>
          <p:cNvSpPr>
            <a:spLocks noGrp="1"/>
          </p:cNvSpPr>
          <p:nvPr>
            <p:ph idx="1"/>
          </p:nvPr>
        </p:nvSpPr>
        <p:spPr/>
        <p:txBody>
          <a:bodyPr/>
          <a:lstStyle/>
          <a:p>
            <a:pPr eaLnBrk="1" hangingPunct="1">
              <a:defRPr/>
            </a:pPr>
            <a:endParaRPr lang="en-US" dirty="0" smtClean="0"/>
          </a:p>
        </p:txBody>
      </p:sp>
      <p:pic>
        <p:nvPicPr>
          <p:cNvPr id="21507" name="Picture 5" descr="NYT_katrina_womanrubble-resized.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734" y="32891"/>
            <a:ext cx="8351983" cy="59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35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3025" y="2029778"/>
            <a:ext cx="7760693" cy="3829688"/>
          </a:xfrm>
          <a:prstGeom prst="rect">
            <a:avLst/>
          </a:prstGeom>
        </p:spPr>
        <p:txBody>
          <a:bodyPr wrap="square" lIns="89330" tIns="44665" rIns="89330" bIns="44665">
            <a:spAutoFit/>
          </a:bodyPr>
          <a:lstStyle/>
          <a:p>
            <a:pPr>
              <a:lnSpc>
                <a:spcPct val="90000"/>
              </a:lnSpc>
            </a:pPr>
            <a:r>
              <a:rPr lang="en-US" dirty="0" smtClean="0">
                <a:latin typeface="Verdana" pitchFamily="34" charset="0"/>
              </a:rPr>
              <a:t>What effects did the Native Americans have on their environment?</a:t>
            </a:r>
          </a:p>
          <a:p>
            <a:pPr>
              <a:lnSpc>
                <a:spcPct val="90000"/>
              </a:lnSpc>
            </a:pPr>
            <a:r>
              <a:rPr lang="en-US" dirty="0">
                <a:latin typeface="Verdana" pitchFamily="34" charset="0"/>
              </a:rPr>
              <a:t>	</a:t>
            </a:r>
            <a:r>
              <a:rPr lang="en-US" dirty="0" smtClean="0">
                <a:latin typeface="Verdana" pitchFamily="34" charset="0"/>
              </a:rPr>
              <a:t>Positive</a:t>
            </a:r>
          </a:p>
          <a:p>
            <a:pPr>
              <a:lnSpc>
                <a:spcPct val="90000"/>
              </a:lnSpc>
            </a:pPr>
            <a:r>
              <a:rPr lang="en-US" dirty="0">
                <a:latin typeface="Verdana" pitchFamily="34" charset="0"/>
              </a:rPr>
              <a:t>	</a:t>
            </a:r>
            <a:r>
              <a:rPr lang="en-US" dirty="0" smtClean="0">
                <a:latin typeface="Verdana" pitchFamily="34" charset="0"/>
              </a:rPr>
              <a:t>Negative</a:t>
            </a:r>
          </a:p>
          <a:p>
            <a:pPr>
              <a:lnSpc>
                <a:spcPct val="90000"/>
              </a:lnSpc>
            </a:pPr>
            <a:endParaRPr lang="en-US" dirty="0" smtClean="0">
              <a:latin typeface="Verdana" pitchFamily="34" charset="0"/>
            </a:endParaRPr>
          </a:p>
          <a:p>
            <a:pPr>
              <a:lnSpc>
                <a:spcPct val="90000"/>
              </a:lnSpc>
            </a:pPr>
            <a:r>
              <a:rPr lang="en-US" dirty="0" smtClean="0">
                <a:latin typeface="Verdana" pitchFamily="34" charset="0"/>
              </a:rPr>
              <a:t>How has the environment affected them, do they depend on it for anything?</a:t>
            </a:r>
          </a:p>
          <a:p>
            <a:pPr>
              <a:lnSpc>
                <a:spcPct val="90000"/>
              </a:lnSpc>
            </a:pPr>
            <a:r>
              <a:rPr lang="en-US" dirty="0" smtClean="0">
                <a:latin typeface="Verdana" pitchFamily="34" charset="0"/>
              </a:rPr>
              <a:t>	Shelter</a:t>
            </a:r>
          </a:p>
          <a:p>
            <a:pPr>
              <a:lnSpc>
                <a:spcPct val="90000"/>
              </a:lnSpc>
            </a:pPr>
            <a:r>
              <a:rPr lang="en-US" dirty="0" smtClean="0">
                <a:latin typeface="Verdana" pitchFamily="34" charset="0"/>
              </a:rPr>
              <a:t>	Water</a:t>
            </a:r>
          </a:p>
          <a:p>
            <a:pPr>
              <a:lnSpc>
                <a:spcPct val="90000"/>
              </a:lnSpc>
            </a:pPr>
            <a:r>
              <a:rPr lang="en-US" dirty="0" smtClean="0">
                <a:latin typeface="Verdana" pitchFamily="34" charset="0"/>
              </a:rPr>
              <a:t>	Food</a:t>
            </a:r>
          </a:p>
          <a:p>
            <a:pPr>
              <a:lnSpc>
                <a:spcPct val="90000"/>
              </a:lnSpc>
            </a:pPr>
            <a:r>
              <a:rPr lang="en-US" dirty="0">
                <a:latin typeface="Verdana" pitchFamily="34" charset="0"/>
              </a:rPr>
              <a:t>	</a:t>
            </a:r>
            <a:r>
              <a:rPr lang="en-US" dirty="0" smtClean="0">
                <a:latin typeface="Verdana" pitchFamily="34" charset="0"/>
              </a:rPr>
              <a:t>Clothing</a:t>
            </a:r>
          </a:p>
          <a:p>
            <a:pPr>
              <a:lnSpc>
                <a:spcPct val="90000"/>
              </a:lnSpc>
            </a:pPr>
            <a:endParaRPr lang="en-US" dirty="0" smtClean="0">
              <a:latin typeface="Verdana" pitchFamily="34" charset="0"/>
            </a:endParaRPr>
          </a:p>
          <a:p>
            <a:pPr>
              <a:lnSpc>
                <a:spcPct val="90000"/>
              </a:lnSpc>
            </a:pPr>
            <a:r>
              <a:rPr lang="en-US" dirty="0" smtClean="0">
                <a:latin typeface="Verdana" pitchFamily="34" charset="0"/>
              </a:rPr>
              <a:t> What changes have they made to their environment to make it easier to live in?</a:t>
            </a:r>
          </a:p>
          <a:p>
            <a:pPr>
              <a:lnSpc>
                <a:spcPct val="90000"/>
              </a:lnSpc>
            </a:pPr>
            <a:endParaRPr lang="en-US" dirty="0" smtClean="0">
              <a:latin typeface="Verdana" pitchFamily="34" charset="0"/>
            </a:endParaRPr>
          </a:p>
        </p:txBody>
      </p:sp>
      <p:sp>
        <p:nvSpPr>
          <p:cNvPr id="3" name="Rectangle 2"/>
          <p:cNvSpPr txBox="1">
            <a:spLocks noChangeArrowheads="1"/>
          </p:cNvSpPr>
          <p:nvPr/>
        </p:nvSpPr>
        <p:spPr>
          <a:xfrm>
            <a:off x="739113" y="451062"/>
            <a:ext cx="7538959" cy="1503539"/>
          </a:xfrm>
          <a:prstGeom prst="rect">
            <a:avLst/>
          </a:prstGeom>
        </p:spPr>
        <p:txBody>
          <a:bodyPr lIns="89330" tIns="44665" rIns="89330" bIns="44665"/>
          <a:lstStyle/>
          <a:p>
            <a:pPr algn="ctr">
              <a:spcBef>
                <a:spcPct val="0"/>
              </a:spcBef>
              <a:defRPr/>
            </a:pPr>
            <a:r>
              <a:rPr lang="en-US" sz="4300" dirty="0" smtClean="0">
                <a:latin typeface="+mj-lt"/>
                <a:ea typeface="+mj-ea"/>
                <a:cs typeface="+mj-cs"/>
              </a:rPr>
              <a:t>Human-Environmental </a:t>
            </a:r>
            <a:br>
              <a:rPr lang="en-US" sz="4300" dirty="0" smtClean="0">
                <a:latin typeface="+mj-lt"/>
                <a:ea typeface="+mj-ea"/>
                <a:cs typeface="+mj-cs"/>
              </a:rPr>
            </a:br>
            <a:r>
              <a:rPr lang="en-US" sz="4300" dirty="0" smtClean="0">
                <a:latin typeface="+mj-lt"/>
                <a:ea typeface="+mj-ea"/>
                <a:cs typeface="+mj-cs"/>
              </a:rPr>
              <a:t>Things to think about</a:t>
            </a:r>
          </a:p>
        </p:txBody>
      </p:sp>
      <p:pic>
        <p:nvPicPr>
          <p:cNvPr id="4" name="Picture 3" descr="na_pl_12_tepee_s.gif"/>
          <p:cNvPicPr>
            <a:picLocks noChangeAspect="1"/>
          </p:cNvPicPr>
          <p:nvPr/>
        </p:nvPicPr>
        <p:blipFill>
          <a:blip r:embed="rId2" cstate="print"/>
          <a:stretch>
            <a:fillRect/>
          </a:stretch>
        </p:blipFill>
        <p:spPr>
          <a:xfrm>
            <a:off x="3178189" y="3458141"/>
            <a:ext cx="683680" cy="1061874"/>
          </a:xfrm>
          <a:prstGeom prst="rect">
            <a:avLst/>
          </a:prstGeom>
        </p:spPr>
      </p:pic>
      <p:pic>
        <p:nvPicPr>
          <p:cNvPr id="5" name="Picture 4" descr="na_pl_11_bison_s.gif"/>
          <p:cNvPicPr>
            <a:picLocks noChangeAspect="1"/>
          </p:cNvPicPr>
          <p:nvPr/>
        </p:nvPicPr>
        <p:blipFill>
          <a:blip r:embed="rId3" cstate="print"/>
          <a:stretch>
            <a:fillRect/>
          </a:stretch>
        </p:blipFill>
        <p:spPr>
          <a:xfrm>
            <a:off x="517380" y="3834025"/>
            <a:ext cx="1007002" cy="756468"/>
          </a:xfrm>
          <a:prstGeom prst="rect">
            <a:avLst/>
          </a:prstGeom>
        </p:spPr>
      </p:pic>
      <p:pic>
        <p:nvPicPr>
          <p:cNvPr id="6" name="Picture 5" descr="na_woodlands_man1_s.gif"/>
          <p:cNvPicPr>
            <a:picLocks noChangeAspect="1"/>
          </p:cNvPicPr>
          <p:nvPr/>
        </p:nvPicPr>
        <p:blipFill>
          <a:blip r:embed="rId4" cstate="print"/>
          <a:stretch>
            <a:fillRect/>
          </a:stretch>
        </p:blipFill>
        <p:spPr>
          <a:xfrm>
            <a:off x="4360770" y="3458141"/>
            <a:ext cx="517380" cy="1061874"/>
          </a:xfrm>
          <a:prstGeom prst="rect">
            <a:avLst/>
          </a:prstGeom>
        </p:spPr>
      </p:pic>
      <p:sp>
        <p:nvSpPr>
          <p:cNvPr id="7" name="Right Arrow 6">
            <a:hlinkClick r:id="rId5"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2281" y="639762"/>
            <a:ext cx="8153400" cy="4800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a:xfrm>
            <a:off x="700881" y="0"/>
            <a:ext cx="7538959" cy="676593"/>
          </a:xfrm>
          <a:prstGeom prst="rect">
            <a:avLst/>
          </a:prstGeom>
        </p:spPr>
        <p:txBody>
          <a:bodyPr lIns="89330" tIns="44665" rIns="89330" bIns="44665"/>
          <a:lstStyle/>
          <a:p>
            <a:pPr algn="ctr">
              <a:spcBef>
                <a:spcPct val="0"/>
              </a:spcBef>
              <a:defRPr/>
            </a:pPr>
            <a:r>
              <a:rPr lang="en-US" sz="4300" dirty="0" smtClean="0">
                <a:latin typeface="+mj-lt"/>
                <a:ea typeface="+mj-ea"/>
                <a:cs typeface="+mj-cs"/>
              </a:rPr>
              <a:t>LOCATION</a:t>
            </a:r>
          </a:p>
        </p:txBody>
      </p:sp>
      <p:sp>
        <p:nvSpPr>
          <p:cNvPr id="3" name="Rectangle 3"/>
          <p:cNvSpPr txBox="1">
            <a:spLocks noChangeArrowheads="1"/>
          </p:cNvSpPr>
          <p:nvPr/>
        </p:nvSpPr>
        <p:spPr>
          <a:xfrm>
            <a:off x="472281" y="715962"/>
            <a:ext cx="7982427" cy="4419600"/>
          </a:xfrm>
          <a:prstGeom prst="rect">
            <a:avLst/>
          </a:prstGeom>
        </p:spPr>
        <p:txBody>
          <a:bodyPr lIns="89330" tIns="44665" rIns="89330" bIns="44665"/>
          <a:lstStyle/>
          <a:p>
            <a:pPr marL="334989" indent="-334989">
              <a:lnSpc>
                <a:spcPct val="90000"/>
              </a:lnSpc>
              <a:spcBef>
                <a:spcPct val="20000"/>
              </a:spcBef>
              <a:buFont typeface="Arial" pitchFamily="34" charset="0"/>
              <a:buChar char="•"/>
            </a:pPr>
            <a:r>
              <a:rPr lang="en-US" sz="2800" b="1" dirty="0" smtClean="0">
                <a:solidFill>
                  <a:srgbClr val="7030A0"/>
                </a:solidFill>
                <a:latin typeface="Verdana" pitchFamily="34" charset="0"/>
              </a:rPr>
              <a:t>Absolute: can also be called specific</a:t>
            </a:r>
            <a:r>
              <a:rPr lang="en-US" sz="1900" b="1" dirty="0" smtClean="0">
                <a:latin typeface="Verdana" pitchFamily="34" charset="0"/>
              </a:rPr>
              <a:t/>
            </a:r>
            <a:br>
              <a:rPr lang="en-US" sz="1900" b="1" dirty="0" smtClean="0">
                <a:latin typeface="Verdana" pitchFamily="34" charset="0"/>
              </a:rPr>
            </a:br>
            <a:r>
              <a:rPr lang="en-US" sz="2800" b="1" dirty="0" smtClean="0">
                <a:latin typeface="Verdana" pitchFamily="34" charset="0"/>
              </a:rPr>
              <a:t>*Here are some examples:</a:t>
            </a:r>
            <a:br>
              <a:rPr lang="en-US" sz="2800" b="1" dirty="0" smtClean="0">
                <a:latin typeface="Verdana" pitchFamily="34" charset="0"/>
              </a:rPr>
            </a:br>
            <a:r>
              <a:rPr lang="en-US" sz="2800" b="1" dirty="0" smtClean="0">
                <a:latin typeface="Verdana" pitchFamily="34" charset="0"/>
              </a:rPr>
              <a:t>	</a:t>
            </a:r>
            <a:r>
              <a:rPr lang="en-US" sz="2800" b="1" dirty="0" smtClean="0">
                <a:solidFill>
                  <a:schemeClr val="tx2"/>
                </a:solidFill>
                <a:latin typeface="Verdana" pitchFamily="34" charset="0"/>
              </a:rPr>
              <a:t>1.)</a:t>
            </a:r>
            <a:r>
              <a:rPr lang="en-US" sz="2800" b="1" dirty="0">
                <a:solidFill>
                  <a:schemeClr val="tx2"/>
                </a:solidFill>
                <a:latin typeface="Verdana" pitchFamily="34" charset="0"/>
              </a:rPr>
              <a:t>Street Address</a:t>
            </a:r>
            <a:r>
              <a:rPr lang="en-US" sz="2800" b="1" dirty="0" smtClean="0">
                <a:solidFill>
                  <a:schemeClr val="tx2"/>
                </a:solidFill>
                <a:latin typeface="Verdana" pitchFamily="34" charset="0"/>
              </a:rPr>
              <a:t>:</a:t>
            </a:r>
          </a:p>
          <a:p>
            <a:pPr marL="781642" lvl="1" indent="-334989">
              <a:lnSpc>
                <a:spcPct val="90000"/>
              </a:lnSpc>
              <a:spcBef>
                <a:spcPct val="20000"/>
              </a:spcBef>
              <a:defRPr/>
            </a:pPr>
            <a:r>
              <a:rPr lang="en-US" sz="2800" b="1" dirty="0" smtClean="0">
                <a:latin typeface="Verdana" pitchFamily="34" charset="0"/>
              </a:rPr>
              <a:t>			2501 </a:t>
            </a:r>
            <a:r>
              <a:rPr lang="en-US" sz="2800" b="1" dirty="0">
                <a:latin typeface="Verdana" pitchFamily="34" charset="0"/>
              </a:rPr>
              <a:t>Silly Street, </a:t>
            </a:r>
          </a:p>
          <a:p>
            <a:pPr marL="1674948" lvl="3" indent="-334989">
              <a:lnSpc>
                <a:spcPct val="90000"/>
              </a:lnSpc>
              <a:spcBef>
                <a:spcPct val="20000"/>
              </a:spcBef>
            </a:pPr>
            <a:r>
              <a:rPr lang="en-US" sz="2800" b="1" dirty="0" smtClean="0">
                <a:latin typeface="Verdana" pitchFamily="34" charset="0"/>
              </a:rPr>
              <a:t>     </a:t>
            </a:r>
            <a:r>
              <a:rPr lang="en-US" sz="2800" b="1" dirty="0">
                <a:latin typeface="Verdana" pitchFamily="34" charset="0"/>
              </a:rPr>
              <a:t>Anywhere Town, Nowhere </a:t>
            </a:r>
            <a:r>
              <a:rPr lang="en-US" sz="2800" b="1" dirty="0" smtClean="0">
                <a:latin typeface="Verdana" pitchFamily="34" charset="0"/>
              </a:rPr>
              <a:t>Place</a:t>
            </a:r>
            <a:endParaRPr lang="en-US" sz="2800" b="1" dirty="0" smtClean="0">
              <a:solidFill>
                <a:schemeClr val="tx2"/>
              </a:solidFill>
              <a:latin typeface="Verdana" pitchFamily="34" charset="0"/>
            </a:endParaRPr>
          </a:p>
          <a:p>
            <a:pPr marL="781642" lvl="1" indent="-334989">
              <a:lnSpc>
                <a:spcPct val="90000"/>
              </a:lnSpc>
              <a:spcBef>
                <a:spcPct val="20000"/>
              </a:spcBef>
            </a:pPr>
            <a:r>
              <a:rPr lang="en-US" sz="2800" b="1" dirty="0">
                <a:solidFill>
                  <a:schemeClr val="tx2"/>
                </a:solidFill>
                <a:latin typeface="Verdana" pitchFamily="34" charset="0"/>
              </a:rPr>
              <a:t>	</a:t>
            </a:r>
            <a:r>
              <a:rPr lang="en-US" sz="2800" b="1" dirty="0" smtClean="0">
                <a:solidFill>
                  <a:schemeClr val="tx2"/>
                </a:solidFill>
                <a:latin typeface="Verdana" pitchFamily="34" charset="0"/>
              </a:rPr>
              <a:t>  2</a:t>
            </a:r>
            <a:r>
              <a:rPr lang="en-US" sz="2800" b="1" dirty="0">
                <a:solidFill>
                  <a:schemeClr val="tx2"/>
                </a:solidFill>
                <a:latin typeface="Verdana" pitchFamily="34" charset="0"/>
              </a:rPr>
              <a:t>.)A Map Address:</a:t>
            </a:r>
            <a:br>
              <a:rPr lang="en-US" sz="2800" b="1" dirty="0">
                <a:solidFill>
                  <a:schemeClr val="tx2"/>
                </a:solidFill>
                <a:latin typeface="Verdana" pitchFamily="34" charset="0"/>
              </a:rPr>
            </a:br>
            <a:r>
              <a:rPr lang="en-US" sz="2800" b="1" dirty="0">
                <a:solidFill>
                  <a:schemeClr val="tx2"/>
                </a:solidFill>
                <a:latin typeface="Verdana" pitchFamily="34" charset="0"/>
              </a:rPr>
              <a:t>		</a:t>
            </a:r>
            <a:r>
              <a:rPr lang="en-US" sz="2800" b="1" dirty="0">
                <a:latin typeface="Verdana" pitchFamily="34" charset="0"/>
              </a:rPr>
              <a:t>15</a:t>
            </a:r>
            <a:r>
              <a:rPr lang="en-US" sz="2800" b="1" baseline="30000" dirty="0">
                <a:latin typeface="Verdana" pitchFamily="34" charset="0"/>
              </a:rPr>
              <a:t>o</a:t>
            </a:r>
            <a:r>
              <a:rPr lang="en-US" sz="2800" b="1" dirty="0">
                <a:latin typeface="Verdana" pitchFamily="34" charset="0"/>
              </a:rPr>
              <a:t>20' North, 20</a:t>
            </a:r>
            <a:r>
              <a:rPr lang="en-US" sz="2800" b="1" baseline="30000" dirty="0">
                <a:latin typeface="Verdana" pitchFamily="34" charset="0"/>
              </a:rPr>
              <a:t>o</a:t>
            </a:r>
            <a:r>
              <a:rPr lang="en-US" sz="2800" b="1" dirty="0">
                <a:latin typeface="Verdana" pitchFamily="34" charset="0"/>
              </a:rPr>
              <a:t>15' </a:t>
            </a:r>
            <a:r>
              <a:rPr lang="en-US" sz="2800" b="1" dirty="0" smtClean="0">
                <a:latin typeface="Verdana" pitchFamily="34" charset="0"/>
              </a:rPr>
              <a:t>West</a:t>
            </a:r>
            <a:r>
              <a:rPr lang="en-US" sz="2800" b="1" dirty="0" smtClean="0">
                <a:solidFill>
                  <a:schemeClr val="tx2"/>
                </a:solidFill>
                <a:latin typeface="Verdana" pitchFamily="34" charset="0"/>
              </a:rPr>
              <a:t>		</a:t>
            </a:r>
            <a:endParaRPr lang="en-US" sz="2800" b="1" dirty="0" smtClean="0">
              <a:latin typeface="Verdana" pitchFamily="34" charset="0"/>
            </a:endParaRPr>
          </a:p>
          <a:p>
            <a:pPr marL="334989" indent="-334989">
              <a:lnSpc>
                <a:spcPct val="90000"/>
              </a:lnSpc>
              <a:spcBef>
                <a:spcPct val="20000"/>
              </a:spcBef>
              <a:buFont typeface="Arial" pitchFamily="34" charset="0"/>
              <a:buChar char="•"/>
              <a:defRPr/>
            </a:pPr>
            <a:r>
              <a:rPr lang="en-US" sz="2800" b="1" dirty="0" smtClean="0">
                <a:latin typeface="Verdana" pitchFamily="34" charset="0"/>
              </a:rPr>
              <a:t>*Both of these examples well tell you </a:t>
            </a:r>
            <a:r>
              <a:rPr lang="en-US" sz="2800" b="1" dirty="0" smtClean="0">
                <a:solidFill>
                  <a:srgbClr val="FF0000"/>
                </a:solidFill>
                <a:latin typeface="Verdana" pitchFamily="34" charset="0"/>
              </a:rPr>
              <a:t>exactly</a:t>
            </a:r>
            <a:r>
              <a:rPr lang="en-US" sz="2800" b="1" dirty="0" smtClean="0">
                <a:latin typeface="Verdana" pitchFamily="34" charset="0"/>
              </a:rPr>
              <a:t> where a place is.</a:t>
            </a:r>
          </a:p>
          <a:p>
            <a:pPr marL="334989" indent="-334989">
              <a:lnSpc>
                <a:spcPct val="90000"/>
              </a:lnSpc>
              <a:spcBef>
                <a:spcPct val="20000"/>
              </a:spcBef>
              <a:buFont typeface="Arial" pitchFamily="34" charset="0"/>
              <a:buChar char="•"/>
              <a:defRPr/>
            </a:pPr>
            <a:endParaRPr lang="en-US" sz="1100" b="1" dirty="0" smtClean="0">
              <a:latin typeface="Verdana" pitchFamily="34" charset="0"/>
            </a:endParaRPr>
          </a:p>
          <a:p>
            <a:pPr marL="334989" indent="-334989">
              <a:lnSpc>
                <a:spcPct val="90000"/>
              </a:lnSpc>
              <a:spcBef>
                <a:spcPct val="20000"/>
              </a:spcBef>
              <a:buFont typeface="Arial" pitchFamily="34" charset="0"/>
              <a:buChar char="•"/>
              <a:defRPr/>
            </a:pPr>
            <a:endParaRPr lang="en-US" sz="1100" b="1" dirty="0" smtClean="0">
              <a:latin typeface="Verdana" pitchFamily="34" charset="0"/>
            </a:endParaRPr>
          </a:p>
          <a:p>
            <a:pPr marL="334989" indent="-334989">
              <a:lnSpc>
                <a:spcPct val="90000"/>
              </a:lnSpc>
              <a:spcBef>
                <a:spcPct val="20000"/>
              </a:spcBef>
              <a:buFont typeface="Arial" pitchFamily="34" charset="0"/>
              <a:buChar char="•"/>
              <a:defRPr/>
            </a:pPr>
            <a:endParaRPr lang="en-US" sz="1100" b="1" dirty="0" smtClean="0">
              <a:latin typeface="Verdana" pitchFamily="34" charset="0"/>
            </a:endParaRPr>
          </a:p>
          <a:p>
            <a:pPr marL="334989" indent="-334989">
              <a:lnSpc>
                <a:spcPct val="90000"/>
              </a:lnSpc>
              <a:spcBef>
                <a:spcPct val="20000"/>
              </a:spcBef>
              <a:buFont typeface="Arial" pitchFamily="34" charset="0"/>
              <a:buChar char="•"/>
              <a:defRPr/>
            </a:pPr>
            <a:endParaRPr lang="en-US" sz="1100" dirty="0" smtClean="0"/>
          </a:p>
        </p:txBody>
      </p:sp>
      <p:sp>
        <p:nvSpPr>
          <p:cNvPr id="10" name="Right Arrow 9">
            <a:hlinkClick r:id="rId2" action="ppaction://hlinksldjump"/>
          </p:cNvPr>
          <p:cNvSpPr/>
          <p:nvPr/>
        </p:nvSpPr>
        <p:spPr>
          <a:xfrm>
            <a:off x="5247706"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
        <p:nvSpPr>
          <p:cNvPr id="11" name="Right Arrow 10">
            <a:hlinkClick r:id="rId3"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pic>
        <p:nvPicPr>
          <p:cNvPr id="12" name="Picture 8" descr="mp00640_"/>
          <p:cNvPicPr>
            <a:picLocks noChangeAspect="1" noChangeArrowheads="1"/>
          </p:cNvPicPr>
          <p:nvPr/>
        </p:nvPicPr>
        <p:blipFill>
          <a:blip r:embed="rId4" cstate="print"/>
          <a:srcRect/>
          <a:stretch>
            <a:fillRect/>
          </a:stretch>
        </p:blipFill>
        <p:spPr bwMode="auto">
          <a:xfrm>
            <a:off x="3672681" y="5364162"/>
            <a:ext cx="1244093" cy="126078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881" y="639762"/>
            <a:ext cx="8153400" cy="4648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3681" y="1249362"/>
            <a:ext cx="8229600" cy="4038029"/>
          </a:xfrm>
          <a:prstGeom prst="rect">
            <a:avLst/>
          </a:prstGeom>
        </p:spPr>
        <p:txBody>
          <a:bodyPr wrap="square">
            <a:spAutoFit/>
          </a:bodyPr>
          <a:lstStyle/>
          <a:p>
            <a:pPr marL="334989" indent="-334989">
              <a:lnSpc>
                <a:spcPct val="90000"/>
              </a:lnSpc>
              <a:spcBef>
                <a:spcPct val="20000"/>
              </a:spcBef>
              <a:buFont typeface="Arial" pitchFamily="34" charset="0"/>
              <a:buChar char="•"/>
            </a:pPr>
            <a:r>
              <a:rPr lang="en-US" sz="3200" b="1" dirty="0" smtClean="0">
                <a:solidFill>
                  <a:srgbClr val="7030A0"/>
                </a:solidFill>
                <a:latin typeface="Verdana" pitchFamily="34" charset="0"/>
              </a:rPr>
              <a:t>Relative: can also be called general </a:t>
            </a:r>
            <a:r>
              <a:rPr lang="en-US" sz="1100" b="1" dirty="0" smtClean="0">
                <a:latin typeface="Verdana" pitchFamily="34" charset="0"/>
              </a:rPr>
              <a:t/>
            </a:r>
            <a:br>
              <a:rPr lang="en-US" sz="1100" b="1" dirty="0" smtClean="0">
                <a:latin typeface="Verdana" pitchFamily="34" charset="0"/>
              </a:rPr>
            </a:br>
            <a:r>
              <a:rPr lang="en-US" sz="2800" b="1" dirty="0" smtClean="0">
                <a:latin typeface="Verdana" pitchFamily="34" charset="0"/>
              </a:rPr>
              <a:t>*Here are some examples:</a:t>
            </a:r>
          </a:p>
          <a:p>
            <a:pPr marL="781642" lvl="1" indent="-334989">
              <a:lnSpc>
                <a:spcPct val="90000"/>
              </a:lnSpc>
              <a:spcBef>
                <a:spcPct val="20000"/>
              </a:spcBef>
            </a:pPr>
            <a:r>
              <a:rPr lang="en-US" sz="2800" b="1" dirty="0" smtClean="0">
                <a:solidFill>
                  <a:schemeClr val="tx2"/>
                </a:solidFill>
                <a:latin typeface="Verdana" pitchFamily="34" charset="0"/>
              </a:rPr>
              <a:t>	1.)ten minutes away by train </a:t>
            </a:r>
          </a:p>
          <a:p>
            <a:pPr marL="781642" lvl="1" indent="-334989">
              <a:lnSpc>
                <a:spcPct val="90000"/>
              </a:lnSpc>
              <a:spcBef>
                <a:spcPct val="20000"/>
              </a:spcBef>
            </a:pPr>
            <a:endParaRPr lang="en-US" sz="2800" b="1" dirty="0" smtClean="0">
              <a:solidFill>
                <a:schemeClr val="tx2"/>
              </a:solidFill>
              <a:latin typeface="Verdana" pitchFamily="34" charset="0"/>
            </a:endParaRPr>
          </a:p>
          <a:p>
            <a:pPr marL="781642" lvl="1" indent="-334989">
              <a:lnSpc>
                <a:spcPct val="90000"/>
              </a:lnSpc>
              <a:spcBef>
                <a:spcPct val="20000"/>
              </a:spcBef>
            </a:pPr>
            <a:r>
              <a:rPr lang="en-US" sz="2800" b="1" dirty="0" smtClean="0">
                <a:solidFill>
                  <a:schemeClr val="tx2"/>
                </a:solidFill>
                <a:latin typeface="Verdana" pitchFamily="34" charset="0"/>
              </a:rPr>
              <a:t>	2.)in front of the bank</a:t>
            </a:r>
            <a:r>
              <a:rPr lang="en-US" sz="2800" b="1" dirty="0" smtClean="0">
                <a:latin typeface="Verdana" pitchFamily="34" charset="0"/>
              </a:rPr>
              <a:t> </a:t>
            </a:r>
          </a:p>
          <a:p>
            <a:pPr marL="334989" indent="-334989">
              <a:lnSpc>
                <a:spcPct val="90000"/>
              </a:lnSpc>
              <a:spcBef>
                <a:spcPct val="20000"/>
              </a:spcBef>
              <a:buFont typeface="Arial" pitchFamily="34" charset="0"/>
              <a:buChar char="•"/>
            </a:pPr>
            <a:r>
              <a:rPr lang="en-US" sz="2800" b="1" dirty="0" smtClean="0">
                <a:latin typeface="Verdana" pitchFamily="34" charset="0"/>
              </a:rPr>
              <a:t>*General location is shown by saying where something is in relation to somewhere or something else.</a:t>
            </a:r>
          </a:p>
        </p:txBody>
      </p:sp>
      <p:sp>
        <p:nvSpPr>
          <p:cNvPr id="4" name="Right Arrow 3">
            <a:hlinkClick r:id="rId2"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
        <p:nvSpPr>
          <p:cNvPr id="5" name="Right Arrow 4">
            <a:hlinkClick r:id="rId3" action="ppaction://hlinksldjump"/>
          </p:cNvPr>
          <p:cNvSpPr/>
          <p:nvPr/>
        </p:nvSpPr>
        <p:spPr>
          <a:xfrm>
            <a:off x="5247706"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pic>
        <p:nvPicPr>
          <p:cNvPr id="6" name="Picture 8" descr="mp00640_"/>
          <p:cNvPicPr>
            <a:picLocks noChangeAspect="1" noChangeArrowheads="1"/>
          </p:cNvPicPr>
          <p:nvPr/>
        </p:nvPicPr>
        <p:blipFill>
          <a:blip r:embed="rId4" cstate="print"/>
          <a:srcRect/>
          <a:stretch>
            <a:fillRect/>
          </a:stretch>
        </p:blipFill>
        <p:spPr bwMode="auto">
          <a:xfrm>
            <a:off x="3672681" y="5364162"/>
            <a:ext cx="1244093" cy="126078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39113" y="225531"/>
            <a:ext cx="7169402" cy="676593"/>
          </a:xfrm>
          <a:prstGeom prst="rect">
            <a:avLst/>
          </a:prstGeom>
          <a:solidFill>
            <a:schemeClr val="accent1">
              <a:lumMod val="60000"/>
              <a:lumOff val="40000"/>
            </a:schemeClr>
          </a:solidFill>
        </p:spPr>
        <p:txBody>
          <a:bodyPr lIns="89330" tIns="44665" rIns="89330" bIns="44665"/>
          <a:lstStyle/>
          <a:p>
            <a:pPr algn="ctr">
              <a:spcBef>
                <a:spcPct val="0"/>
              </a:spcBef>
              <a:defRPr/>
            </a:pPr>
            <a:r>
              <a:rPr lang="en-US" sz="4300" dirty="0" smtClean="0">
                <a:latin typeface="+mj-lt"/>
                <a:ea typeface="+mj-ea"/>
                <a:cs typeface="+mj-cs"/>
              </a:rPr>
              <a:t>DEFINITION OF GEOGRAPHY</a:t>
            </a:r>
          </a:p>
        </p:txBody>
      </p:sp>
      <p:sp>
        <p:nvSpPr>
          <p:cNvPr id="5" name="Rectangle 3"/>
          <p:cNvSpPr txBox="1">
            <a:spLocks noChangeArrowheads="1"/>
          </p:cNvSpPr>
          <p:nvPr/>
        </p:nvSpPr>
        <p:spPr>
          <a:xfrm>
            <a:off x="517379" y="1278008"/>
            <a:ext cx="7538959" cy="5112032"/>
          </a:xfrm>
          <a:prstGeom prst="rect">
            <a:avLst/>
          </a:prstGeom>
        </p:spPr>
        <p:txBody>
          <a:bodyPr lIns="89330" tIns="44665" rIns="89330" bIns="44665"/>
          <a:lstStyle/>
          <a:p>
            <a:pPr marL="334989" indent="-334989">
              <a:spcBef>
                <a:spcPct val="20000"/>
              </a:spcBef>
              <a:defRPr/>
            </a:pPr>
            <a:r>
              <a:rPr lang="en-US" sz="3900" b="1" dirty="0" err="1" smtClean="0"/>
              <a:t>ge·og·ra·phy</a:t>
            </a:r>
            <a:r>
              <a:rPr lang="en-US" sz="3900" dirty="0" smtClean="0"/>
              <a:t/>
            </a:r>
            <a:br>
              <a:rPr lang="en-US" sz="3900" dirty="0" smtClean="0"/>
            </a:br>
            <a:r>
              <a:rPr lang="en-US" sz="3900" b="1" dirty="0" smtClean="0">
                <a:solidFill>
                  <a:schemeClr val="accent1"/>
                </a:solidFill>
              </a:rPr>
              <a:t>1</a:t>
            </a:r>
            <a:r>
              <a:rPr lang="en-US" sz="3900" dirty="0" smtClean="0">
                <a:solidFill>
                  <a:schemeClr val="accent1"/>
                </a:solidFill>
              </a:rPr>
              <a:t> </a:t>
            </a:r>
            <a:r>
              <a:rPr lang="en-US" sz="3900" b="1" dirty="0" smtClean="0">
                <a:solidFill>
                  <a:schemeClr val="accent1"/>
                </a:solidFill>
              </a:rPr>
              <a:t>:</a:t>
            </a:r>
            <a:r>
              <a:rPr lang="en-US" sz="3900" dirty="0" smtClean="0">
                <a:solidFill>
                  <a:schemeClr val="accent1"/>
                </a:solidFill>
              </a:rPr>
              <a:t> </a:t>
            </a:r>
            <a:r>
              <a:rPr lang="en-US" sz="3900" b="1" dirty="0" smtClean="0">
                <a:solidFill>
                  <a:schemeClr val="accent1"/>
                </a:solidFill>
              </a:rPr>
              <a:t>a science that deals with the description, distribution, and interaction of the diverse physical, biological, and cultural features of the earth's surface</a:t>
            </a:r>
            <a:br>
              <a:rPr lang="en-US" sz="3900" b="1" dirty="0" smtClean="0">
                <a:solidFill>
                  <a:schemeClr val="accent1"/>
                </a:solidFill>
              </a:rPr>
            </a:br>
            <a:r>
              <a:rPr lang="en-US" dirty="0" smtClean="0"/>
              <a:t>Source-Merriam Webster Collegiate Dictionary</a:t>
            </a:r>
          </a:p>
        </p:txBody>
      </p:sp>
      <p:pic>
        <p:nvPicPr>
          <p:cNvPr id="27650" name="Picture 2" descr="http://www.phillipmartin.info/clipart/landform_worldmap_s.gif">
            <a:hlinkClick r:id="rId2"/>
          </p:cNvPr>
          <p:cNvPicPr>
            <a:picLocks noChangeAspect="1" noChangeArrowheads="1"/>
          </p:cNvPicPr>
          <p:nvPr/>
        </p:nvPicPr>
        <p:blipFill>
          <a:blip r:embed="rId3" cstate="print"/>
          <a:srcRect/>
          <a:stretch>
            <a:fillRect/>
          </a:stretch>
        </p:blipFill>
        <p:spPr bwMode="auto">
          <a:xfrm>
            <a:off x="5765086" y="1127654"/>
            <a:ext cx="1912457" cy="10618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34759" y="300708"/>
            <a:ext cx="7538959" cy="1127654"/>
          </a:xfrm>
          <a:prstGeom prst="rect">
            <a:avLst/>
          </a:prstGeom>
        </p:spPr>
        <p:txBody>
          <a:bodyPr lIns="89330" tIns="44665" rIns="89330" bIns="44665"/>
          <a:lstStyle/>
          <a:p>
            <a:pPr algn="ctr">
              <a:spcBef>
                <a:spcPct val="0"/>
              </a:spcBef>
              <a:defRPr/>
            </a:pPr>
            <a:r>
              <a:rPr lang="en-US" sz="4300" dirty="0" smtClean="0">
                <a:latin typeface="+mj-lt"/>
                <a:ea typeface="+mj-ea"/>
                <a:cs typeface="+mj-cs"/>
              </a:rPr>
              <a:t>LOCATION</a:t>
            </a:r>
            <a:br>
              <a:rPr lang="en-US" sz="4300" dirty="0" smtClean="0">
                <a:latin typeface="+mj-lt"/>
                <a:ea typeface="+mj-ea"/>
                <a:cs typeface="+mj-cs"/>
              </a:rPr>
            </a:br>
            <a:r>
              <a:rPr lang="en-US" sz="4300" dirty="0" smtClean="0">
                <a:latin typeface="+mj-lt"/>
                <a:ea typeface="+mj-ea"/>
                <a:cs typeface="+mj-cs"/>
              </a:rPr>
              <a:t>Things to think about.</a:t>
            </a:r>
          </a:p>
        </p:txBody>
      </p:sp>
      <p:sp>
        <p:nvSpPr>
          <p:cNvPr id="3" name="Rectangle 3"/>
          <p:cNvSpPr txBox="1">
            <a:spLocks noChangeArrowheads="1"/>
          </p:cNvSpPr>
          <p:nvPr/>
        </p:nvSpPr>
        <p:spPr>
          <a:xfrm>
            <a:off x="1034759" y="2104954"/>
            <a:ext cx="7538959" cy="4059555"/>
          </a:xfrm>
          <a:prstGeom prst="rect">
            <a:avLst/>
          </a:prstGeom>
        </p:spPr>
        <p:txBody>
          <a:bodyPr lIns="89330" tIns="44665" rIns="89330" bIns="44665"/>
          <a:lstStyle/>
          <a:p>
            <a:pPr marL="334989" indent="-334989">
              <a:spcBef>
                <a:spcPct val="20000"/>
              </a:spcBef>
              <a:defRPr/>
            </a:pPr>
            <a:r>
              <a:rPr lang="en-US" dirty="0" smtClean="0">
                <a:latin typeface="Verdana" pitchFamily="34" charset="0"/>
              </a:rPr>
              <a:t>    </a:t>
            </a:r>
            <a:r>
              <a:rPr lang="en-US" b="1" dirty="0" smtClean="0">
                <a:latin typeface="Verdana" pitchFamily="34" charset="0"/>
              </a:rPr>
              <a:t>Where were the different Native American Regions or tribes located? </a:t>
            </a:r>
          </a:p>
          <a:p>
            <a:pPr marL="334989" indent="-334989">
              <a:spcBef>
                <a:spcPct val="20000"/>
              </a:spcBef>
              <a:defRPr/>
            </a:pPr>
            <a:r>
              <a:rPr lang="en-US" sz="1900" dirty="0" smtClean="0"/>
              <a:t>		A location can be specific (for example, it can be stated as 	coordinates of longitude and latitude or as a distance from 	another place) or general (it's in the Northeast). </a:t>
            </a:r>
          </a:p>
          <a:p>
            <a:pPr marL="334989" indent="-334989">
              <a:spcBef>
                <a:spcPct val="20000"/>
              </a:spcBef>
            </a:pPr>
            <a:r>
              <a:rPr lang="en-US" sz="1900" dirty="0" smtClean="0">
                <a:latin typeface="Verdana" pitchFamily="34" charset="0"/>
              </a:rPr>
              <a:t>	</a:t>
            </a:r>
            <a:r>
              <a:rPr lang="en-US" b="1" dirty="0" smtClean="0">
                <a:latin typeface="Verdana" pitchFamily="34" charset="0"/>
              </a:rPr>
              <a:t>What were the tribes’ locations in relation to other major tribes?</a:t>
            </a:r>
          </a:p>
          <a:p>
            <a:pPr marL="334989" indent="-334989">
              <a:spcBef>
                <a:spcPct val="20000"/>
              </a:spcBef>
            </a:pPr>
            <a:endParaRPr lang="en-US" b="1" dirty="0" smtClean="0">
              <a:latin typeface="Verdana" pitchFamily="34" charset="0"/>
            </a:endParaRPr>
          </a:p>
          <a:p>
            <a:pPr marL="334989" indent="-334989">
              <a:spcBef>
                <a:spcPct val="20000"/>
              </a:spcBef>
            </a:pPr>
            <a:r>
              <a:rPr lang="en-US" dirty="0" smtClean="0">
                <a:latin typeface="Verdana" pitchFamily="34" charset="0"/>
              </a:rPr>
              <a:t>	</a:t>
            </a:r>
            <a:r>
              <a:rPr lang="en-US" b="1" dirty="0" smtClean="0">
                <a:latin typeface="Verdana" pitchFamily="34" charset="0"/>
              </a:rPr>
              <a:t>What geographic factors caused the tribes to be located where they were? (e.g. land, water)</a:t>
            </a:r>
            <a:r>
              <a:rPr lang="en-US" dirty="0" smtClean="0">
                <a:latin typeface="Verdana" pitchFamily="34" charset="0"/>
              </a:rPr>
              <a:t/>
            </a:r>
            <a:br>
              <a:rPr lang="en-US" dirty="0" smtClean="0">
                <a:latin typeface="Verdana" pitchFamily="34" charset="0"/>
              </a:rPr>
            </a:br>
            <a:endParaRPr lang="en-US" b="1" dirty="0" smtClean="0"/>
          </a:p>
          <a:p>
            <a:pPr marL="334989" indent="-334989">
              <a:spcBef>
                <a:spcPct val="20000"/>
              </a:spcBef>
              <a:defRPr/>
            </a:pPr>
            <a:endParaRPr lang="en-US" sz="1900" dirty="0" smtClean="0"/>
          </a:p>
          <a:p>
            <a:pPr marL="334989" indent="-334989">
              <a:spcBef>
                <a:spcPct val="20000"/>
              </a:spcBef>
              <a:defRPr/>
            </a:pPr>
            <a:endParaRPr lang="en-US" sz="1900" dirty="0" smtClean="0"/>
          </a:p>
          <a:p>
            <a:pPr marL="334989" indent="-334989">
              <a:spcBef>
                <a:spcPct val="20000"/>
              </a:spcBef>
              <a:buFont typeface="Arial" pitchFamily="34" charset="0"/>
              <a:buChar char="•"/>
              <a:defRPr/>
            </a:pPr>
            <a:endParaRPr lang="en-US" sz="2400" dirty="0" smtClean="0"/>
          </a:p>
        </p:txBody>
      </p:sp>
      <p:pic>
        <p:nvPicPr>
          <p:cNvPr id="14338" name="Picture 2" descr="http://t2.gstatic.com/images?q=tbn:bJviOaeEOHkQXM:http://daphne.meccahosting.com/~a0000e89/images/clipart_volcano.jpg">
            <a:hlinkClick r:id="rId2"/>
          </p:cNvPr>
          <p:cNvPicPr>
            <a:picLocks noChangeAspect="1" noChangeArrowheads="1"/>
          </p:cNvPicPr>
          <p:nvPr/>
        </p:nvPicPr>
        <p:blipFill>
          <a:blip r:embed="rId3" cstate="print"/>
          <a:srcRect/>
          <a:stretch>
            <a:fillRect/>
          </a:stretch>
        </p:blipFill>
        <p:spPr bwMode="auto">
          <a:xfrm>
            <a:off x="700881" y="487362"/>
            <a:ext cx="1252538" cy="1252538"/>
          </a:xfrm>
          <a:prstGeom prst="rect">
            <a:avLst/>
          </a:prstGeom>
          <a:noFill/>
        </p:spPr>
      </p:pic>
      <p:pic>
        <p:nvPicPr>
          <p:cNvPr id="5" name="Picture 8" descr="mp00640_"/>
          <p:cNvPicPr>
            <a:picLocks noChangeAspect="1" noChangeArrowheads="1"/>
          </p:cNvPicPr>
          <p:nvPr/>
        </p:nvPicPr>
        <p:blipFill>
          <a:blip r:embed="rId4" cstate="print"/>
          <a:srcRect/>
          <a:stretch>
            <a:fillRect/>
          </a:stretch>
        </p:blipFill>
        <p:spPr bwMode="auto">
          <a:xfrm>
            <a:off x="3672681" y="5364162"/>
            <a:ext cx="1244093" cy="1260781"/>
          </a:xfrm>
          <a:prstGeom prst="rect">
            <a:avLst/>
          </a:prstGeom>
          <a:noFill/>
          <a:ln w="9525">
            <a:noFill/>
            <a:miter lim="800000"/>
            <a:headEnd/>
            <a:tailEnd/>
          </a:ln>
        </p:spPr>
      </p:pic>
      <p:sp>
        <p:nvSpPr>
          <p:cNvPr id="6" name="Right Arrow 5">
            <a:hlinkClick r:id="rId5"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3681" y="1706562"/>
            <a:ext cx="8305800" cy="3124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a:xfrm>
            <a:off x="813025" y="150354"/>
            <a:ext cx="7538959" cy="826946"/>
          </a:xfrm>
          <a:prstGeom prst="rect">
            <a:avLst/>
          </a:prstGeom>
        </p:spPr>
        <p:txBody>
          <a:bodyPr lIns="89330" tIns="44665" rIns="89330" bIns="44665"/>
          <a:lstStyle/>
          <a:p>
            <a:pPr algn="ctr">
              <a:spcBef>
                <a:spcPct val="0"/>
              </a:spcBef>
              <a:defRPr/>
            </a:pPr>
            <a:r>
              <a:rPr lang="en-US" sz="4300" dirty="0" smtClean="0">
                <a:latin typeface="+mj-lt"/>
                <a:ea typeface="+mj-ea"/>
                <a:cs typeface="+mj-cs"/>
              </a:rPr>
              <a:t>PLACE </a:t>
            </a:r>
          </a:p>
        </p:txBody>
      </p:sp>
      <p:sp>
        <p:nvSpPr>
          <p:cNvPr id="3" name="Rectangle 2"/>
          <p:cNvSpPr/>
          <p:nvPr/>
        </p:nvSpPr>
        <p:spPr>
          <a:xfrm>
            <a:off x="777081" y="792162"/>
            <a:ext cx="7465047" cy="865799"/>
          </a:xfrm>
          <a:prstGeom prst="rect">
            <a:avLst/>
          </a:prstGeom>
        </p:spPr>
        <p:txBody>
          <a:bodyPr wrap="square" lIns="89330" tIns="44665" rIns="89330" bIns="44665">
            <a:spAutoFit/>
          </a:bodyPr>
          <a:lstStyle/>
          <a:p>
            <a:pPr>
              <a:lnSpc>
                <a:spcPct val="90000"/>
              </a:lnSpc>
            </a:pPr>
            <a:r>
              <a:rPr lang="en-US" sz="2800" dirty="0" smtClean="0">
                <a:latin typeface="Verdana" pitchFamily="34" charset="0"/>
              </a:rPr>
              <a:t>It is a description of what makes that place different to others.</a:t>
            </a:r>
          </a:p>
        </p:txBody>
      </p:sp>
      <p:sp>
        <p:nvSpPr>
          <p:cNvPr id="4" name="Rectangle 3"/>
          <p:cNvSpPr/>
          <p:nvPr/>
        </p:nvSpPr>
        <p:spPr>
          <a:xfrm>
            <a:off x="472281" y="1935162"/>
            <a:ext cx="7908515" cy="3414189"/>
          </a:xfrm>
          <a:prstGeom prst="rect">
            <a:avLst/>
          </a:prstGeom>
        </p:spPr>
        <p:txBody>
          <a:bodyPr wrap="square" lIns="89330" tIns="44665" rIns="89330" bIns="44665">
            <a:spAutoFit/>
          </a:bodyPr>
          <a:lstStyle/>
          <a:p>
            <a:pPr>
              <a:lnSpc>
                <a:spcPct val="90000"/>
              </a:lnSpc>
            </a:pPr>
            <a:r>
              <a:rPr lang="en-US" sz="2400" b="1" dirty="0" smtClean="0">
                <a:solidFill>
                  <a:srgbClr val="FF0000"/>
                </a:solidFill>
                <a:latin typeface="Verdana" pitchFamily="34" charset="0"/>
              </a:rPr>
              <a:t>Physical differences</a:t>
            </a:r>
            <a:r>
              <a:rPr lang="en-US" sz="2400" b="1" dirty="0" smtClean="0">
                <a:latin typeface="Verdana" pitchFamily="34" charset="0"/>
              </a:rPr>
              <a:t>, or </a:t>
            </a:r>
            <a:r>
              <a:rPr lang="en-US" sz="2400" b="1" i="1" dirty="0" smtClean="0">
                <a:latin typeface="Verdana" pitchFamily="34" charset="0"/>
              </a:rPr>
              <a:t>characteristics</a:t>
            </a:r>
            <a:r>
              <a:rPr lang="en-US" sz="2400" b="1" dirty="0" smtClean="0">
                <a:latin typeface="Verdana" pitchFamily="34" charset="0"/>
              </a:rPr>
              <a:t>, </a:t>
            </a:r>
          </a:p>
          <a:p>
            <a:pPr>
              <a:lnSpc>
                <a:spcPct val="90000"/>
              </a:lnSpc>
            </a:pPr>
            <a:r>
              <a:rPr lang="en-US" sz="2400" b="1" dirty="0" smtClean="0">
                <a:latin typeface="Verdana" pitchFamily="34" charset="0"/>
              </a:rPr>
              <a:t>	mountains,   			rivers,   	</a:t>
            </a:r>
          </a:p>
          <a:p>
            <a:pPr>
              <a:lnSpc>
                <a:spcPct val="90000"/>
              </a:lnSpc>
            </a:pPr>
            <a:r>
              <a:rPr lang="en-US" sz="2400" b="1" dirty="0" smtClean="0">
                <a:latin typeface="Verdana" pitchFamily="34" charset="0"/>
              </a:rPr>
              <a:t>	type of soil,  			wildlife, </a:t>
            </a:r>
          </a:p>
          <a:p>
            <a:pPr>
              <a:lnSpc>
                <a:spcPct val="90000"/>
              </a:lnSpc>
            </a:pPr>
            <a:r>
              <a:rPr lang="en-US" sz="2400" b="1" dirty="0" smtClean="0">
                <a:latin typeface="Verdana" pitchFamily="34" charset="0"/>
              </a:rPr>
              <a:t>	climate, etc.</a:t>
            </a:r>
          </a:p>
          <a:p>
            <a:pPr>
              <a:lnSpc>
                <a:spcPct val="90000"/>
              </a:lnSpc>
            </a:pPr>
            <a:endParaRPr lang="en-US" b="1" dirty="0" smtClean="0">
              <a:latin typeface="Verdana" pitchFamily="34" charset="0"/>
            </a:endParaRPr>
          </a:p>
          <a:p>
            <a:pPr>
              <a:lnSpc>
                <a:spcPct val="90000"/>
              </a:lnSpc>
            </a:pPr>
            <a:r>
              <a:rPr lang="en-US" sz="2400" b="1" dirty="0" smtClean="0">
                <a:solidFill>
                  <a:srgbClr val="FF0000"/>
                </a:solidFill>
                <a:latin typeface="Verdana" pitchFamily="34" charset="0"/>
              </a:rPr>
              <a:t>Human differences</a:t>
            </a:r>
            <a:r>
              <a:rPr lang="en-US" sz="2400" b="1" dirty="0" smtClean="0">
                <a:latin typeface="Verdana" pitchFamily="34" charset="0"/>
              </a:rPr>
              <a:t>, or </a:t>
            </a:r>
            <a:r>
              <a:rPr lang="en-US" sz="2400" b="1" dirty="0" smtClean="0">
                <a:solidFill>
                  <a:srgbClr val="FF0000"/>
                </a:solidFill>
                <a:latin typeface="Verdana" pitchFamily="34" charset="0"/>
              </a:rPr>
              <a:t>characteristics</a:t>
            </a:r>
            <a:r>
              <a:rPr lang="en-US" sz="2400" b="1" dirty="0" smtClean="0">
                <a:latin typeface="Verdana" pitchFamily="34" charset="0"/>
              </a:rPr>
              <a:t>, </a:t>
            </a:r>
          </a:p>
          <a:p>
            <a:pPr>
              <a:lnSpc>
                <a:spcPct val="90000"/>
              </a:lnSpc>
            </a:pPr>
            <a:r>
              <a:rPr lang="en-US" sz="2400" b="1" dirty="0" smtClean="0">
                <a:latin typeface="Verdana" pitchFamily="34" charset="0"/>
              </a:rPr>
              <a:t>	 roads				buildings</a:t>
            </a:r>
          </a:p>
          <a:p>
            <a:pPr>
              <a:lnSpc>
                <a:spcPct val="90000"/>
              </a:lnSpc>
            </a:pPr>
            <a:r>
              <a:rPr lang="en-US" sz="2400" b="1" dirty="0" smtClean="0">
                <a:latin typeface="Verdana" pitchFamily="34" charset="0"/>
              </a:rPr>
              <a:t>	 how people live 		traditions</a:t>
            </a:r>
          </a:p>
          <a:p>
            <a:pPr>
              <a:lnSpc>
                <a:spcPct val="90000"/>
              </a:lnSpc>
            </a:pPr>
            <a:endParaRPr lang="en-US" b="1" dirty="0" smtClean="0">
              <a:latin typeface="Verdana" pitchFamily="34" charset="0"/>
            </a:endParaRPr>
          </a:p>
          <a:p>
            <a:pPr>
              <a:lnSpc>
                <a:spcPct val="90000"/>
              </a:lnSpc>
            </a:pPr>
            <a:endParaRPr lang="en-US" b="1" dirty="0" smtClean="0">
              <a:latin typeface="Verdana" pitchFamily="34" charset="0"/>
            </a:endParaRPr>
          </a:p>
          <a:p>
            <a:pPr>
              <a:lnSpc>
                <a:spcPct val="90000"/>
              </a:lnSpc>
            </a:pPr>
            <a:endParaRPr lang="en-US" b="1" dirty="0" smtClean="0">
              <a:latin typeface="Verdana" pitchFamily="34" charset="0"/>
            </a:endParaRPr>
          </a:p>
        </p:txBody>
      </p:sp>
      <p:sp>
        <p:nvSpPr>
          <p:cNvPr id="5" name="Right Arrow 4">
            <a:hlinkClick r:id="rId2"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
        <p:nvSpPr>
          <p:cNvPr id="6" name="Right Arrow 5">
            <a:hlinkClick r:id="rId3" action="ppaction://hlinksldjump"/>
          </p:cNvPr>
          <p:cNvSpPr/>
          <p:nvPr/>
        </p:nvSpPr>
        <p:spPr>
          <a:xfrm>
            <a:off x="5247706"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pic>
        <p:nvPicPr>
          <p:cNvPr id="7" name="Picture 6" descr="forest">
            <a:hlinkClick r:id="rId4" action="ppaction://hlinksldjump"/>
          </p:cNvPr>
          <p:cNvPicPr>
            <a:picLocks noChangeAspect="1" noChangeArrowheads="1"/>
          </p:cNvPicPr>
          <p:nvPr/>
        </p:nvPicPr>
        <p:blipFill>
          <a:blip r:embed="rId5" cstate="print"/>
          <a:srcRect/>
          <a:stretch>
            <a:fillRect/>
          </a:stretch>
        </p:blipFill>
        <p:spPr bwMode="auto">
          <a:xfrm>
            <a:off x="3769481" y="5412740"/>
            <a:ext cx="1304874" cy="112765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eaLnBrk="1" hangingPunct="1"/>
            <a:r>
              <a:rPr lang="en-US">
                <a:latin typeface="Big Caslon" charset="0"/>
                <a:ea typeface="ＭＳ Ｐゴシック" charset="0"/>
                <a:cs typeface="ＭＳ Ｐゴシック" charset="0"/>
              </a:rPr>
              <a:t>Physical Characteristics</a:t>
            </a:r>
          </a:p>
        </p:txBody>
      </p:sp>
      <p:sp>
        <p:nvSpPr>
          <p:cNvPr id="10243" name="Rectangle 3"/>
          <p:cNvSpPr>
            <a:spLocks noGrp="1" noChangeArrowheads="1"/>
          </p:cNvSpPr>
          <p:nvPr>
            <p:ph type="body" idx="1"/>
          </p:nvPr>
        </p:nvSpPr>
        <p:spPr/>
        <p:txBody>
          <a:bodyPr/>
          <a:lstStyle/>
          <a:p>
            <a:pPr eaLnBrk="1" hangingPunct="1">
              <a:lnSpc>
                <a:spcPct val="90000"/>
              </a:lnSpc>
              <a:defRPr/>
            </a:pPr>
            <a:r>
              <a:rPr lang="en-US" sz="2300" dirty="0">
                <a:solidFill>
                  <a:schemeClr val="folHlink"/>
                </a:solidFill>
              </a:rPr>
              <a:t>Specific </a:t>
            </a:r>
            <a:r>
              <a:rPr lang="en-US" sz="2300" dirty="0"/>
              <a:t>to THAT place, not generic.</a:t>
            </a:r>
          </a:p>
          <a:p>
            <a:pPr lvl="1" eaLnBrk="1" hangingPunct="1">
              <a:lnSpc>
                <a:spcPct val="90000"/>
              </a:lnSpc>
              <a:defRPr/>
            </a:pPr>
            <a:r>
              <a:rPr lang="en-US" sz="2000" dirty="0">
                <a:solidFill>
                  <a:schemeClr val="folHlink"/>
                </a:solidFill>
              </a:rPr>
              <a:t>The way a place looks</a:t>
            </a:r>
            <a:r>
              <a:rPr lang="en-US" sz="2000" dirty="0"/>
              <a:t>.</a:t>
            </a:r>
          </a:p>
          <a:p>
            <a:pPr eaLnBrk="1" hangingPunct="1">
              <a:lnSpc>
                <a:spcPct val="90000"/>
              </a:lnSpc>
              <a:defRPr/>
            </a:pPr>
            <a:r>
              <a:rPr lang="en-US" sz="2300" dirty="0">
                <a:solidFill>
                  <a:schemeClr val="folHlink"/>
                </a:solidFill>
              </a:rPr>
              <a:t>Created by nature.</a:t>
            </a:r>
            <a:endParaRPr lang="en-US" sz="2300" dirty="0"/>
          </a:p>
          <a:p>
            <a:pPr lvl="1" eaLnBrk="1" hangingPunct="1">
              <a:lnSpc>
                <a:spcPct val="90000"/>
              </a:lnSpc>
              <a:defRPr/>
            </a:pPr>
            <a:r>
              <a:rPr lang="en-US" sz="2000" dirty="0"/>
              <a:t>Mountains</a:t>
            </a:r>
          </a:p>
          <a:p>
            <a:pPr lvl="1" eaLnBrk="1" hangingPunct="1">
              <a:lnSpc>
                <a:spcPct val="90000"/>
              </a:lnSpc>
              <a:defRPr/>
            </a:pPr>
            <a:r>
              <a:rPr lang="en-US" sz="2000" dirty="0"/>
              <a:t>Rivers, Lakes, Seas</a:t>
            </a:r>
          </a:p>
          <a:p>
            <a:pPr lvl="1" eaLnBrk="1" hangingPunct="1">
              <a:lnSpc>
                <a:spcPct val="90000"/>
              </a:lnSpc>
              <a:defRPr/>
            </a:pPr>
            <a:r>
              <a:rPr lang="en-US" sz="2000" dirty="0"/>
              <a:t>Climate</a:t>
            </a:r>
          </a:p>
          <a:p>
            <a:pPr lvl="1" eaLnBrk="1" hangingPunct="1">
              <a:lnSpc>
                <a:spcPct val="90000"/>
              </a:lnSpc>
              <a:defRPr/>
            </a:pPr>
            <a:r>
              <a:rPr lang="en-US" sz="2000" dirty="0"/>
              <a:t>Vegetation</a:t>
            </a:r>
          </a:p>
          <a:p>
            <a:pPr eaLnBrk="1" hangingPunct="1">
              <a:lnSpc>
                <a:spcPct val="90000"/>
              </a:lnSpc>
              <a:defRPr/>
            </a:pPr>
            <a:r>
              <a:rPr lang="en-US" sz="2300" dirty="0">
                <a:solidFill>
                  <a:schemeClr val="folHlink"/>
                </a:solidFill>
              </a:rPr>
              <a:t>Examples:</a:t>
            </a:r>
            <a:endParaRPr lang="en-US" sz="2700" dirty="0"/>
          </a:p>
          <a:p>
            <a:pPr lvl="1" eaLnBrk="1" hangingPunct="1">
              <a:lnSpc>
                <a:spcPct val="90000"/>
              </a:lnSpc>
              <a:defRPr/>
            </a:pPr>
            <a:r>
              <a:rPr lang="en-US" sz="2000" dirty="0"/>
              <a:t>Andes Mountains are in South America.</a:t>
            </a:r>
          </a:p>
          <a:p>
            <a:pPr lvl="1" eaLnBrk="1" hangingPunct="1">
              <a:lnSpc>
                <a:spcPct val="90000"/>
              </a:lnSpc>
              <a:defRPr/>
            </a:pPr>
            <a:r>
              <a:rPr lang="en-US" sz="2000" dirty="0"/>
              <a:t>Amazon River flows through Brazil.</a:t>
            </a:r>
          </a:p>
          <a:p>
            <a:pPr lvl="1" eaLnBrk="1" hangingPunct="1">
              <a:lnSpc>
                <a:spcPct val="90000"/>
              </a:lnSpc>
              <a:defRPr/>
            </a:pPr>
            <a:r>
              <a:rPr lang="en-US" sz="2000" dirty="0"/>
              <a:t>Pampas are located in Argentina.</a:t>
            </a:r>
          </a:p>
          <a:p>
            <a:pPr lvl="1" eaLnBrk="1" hangingPunct="1">
              <a:lnSpc>
                <a:spcPct val="90000"/>
              </a:lnSpc>
              <a:defRPr/>
            </a:pPr>
            <a:r>
              <a:rPr lang="en-US" sz="2000" dirty="0"/>
              <a:t>CCA is surrounded by a flat area </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795" y="2330485"/>
            <a:ext cx="3104277" cy="236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5808295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pPr eaLnBrk="1" hangingPunct="1"/>
            <a:r>
              <a:rPr lang="en-US">
                <a:latin typeface="Big Caslon" charset="0"/>
                <a:ea typeface="ＭＳ Ｐゴシック" charset="0"/>
                <a:cs typeface="ＭＳ Ｐゴシック" charset="0"/>
              </a:rPr>
              <a:t>Cultural Characteristics</a:t>
            </a:r>
          </a:p>
        </p:txBody>
      </p:sp>
      <p:sp>
        <p:nvSpPr>
          <p:cNvPr id="11267" name="Rectangle 3"/>
          <p:cNvSpPr>
            <a:spLocks noGrp="1" noChangeArrowheads="1"/>
          </p:cNvSpPr>
          <p:nvPr>
            <p:ph type="body" idx="1"/>
          </p:nvPr>
        </p:nvSpPr>
        <p:spPr/>
        <p:txBody>
          <a:bodyPr/>
          <a:lstStyle/>
          <a:p>
            <a:pPr eaLnBrk="1" hangingPunct="1">
              <a:lnSpc>
                <a:spcPct val="90000"/>
              </a:lnSpc>
              <a:defRPr/>
            </a:pPr>
            <a:r>
              <a:rPr lang="en-US" sz="2300" dirty="0">
                <a:solidFill>
                  <a:schemeClr val="folHlink"/>
                </a:solidFill>
              </a:rPr>
              <a:t>Specific </a:t>
            </a:r>
            <a:r>
              <a:rPr lang="en-US" sz="2300" dirty="0"/>
              <a:t>to THAT place, not generic.</a:t>
            </a:r>
          </a:p>
          <a:p>
            <a:pPr lvl="1" eaLnBrk="1" hangingPunct="1">
              <a:lnSpc>
                <a:spcPct val="90000"/>
              </a:lnSpc>
              <a:defRPr/>
            </a:pPr>
            <a:r>
              <a:rPr lang="en-US" sz="2000" dirty="0"/>
              <a:t>Peoples activities change the way a place looks or is represented.</a:t>
            </a:r>
          </a:p>
          <a:p>
            <a:pPr eaLnBrk="1" hangingPunct="1">
              <a:lnSpc>
                <a:spcPct val="90000"/>
              </a:lnSpc>
              <a:defRPr/>
            </a:pPr>
            <a:r>
              <a:rPr lang="en-US" sz="2300" dirty="0">
                <a:solidFill>
                  <a:schemeClr val="folHlink"/>
                </a:solidFill>
              </a:rPr>
              <a:t>Man-made or invented</a:t>
            </a:r>
            <a:r>
              <a:rPr lang="en-US" sz="2300" dirty="0"/>
              <a:t>.</a:t>
            </a:r>
            <a:endParaRPr lang="en-US" sz="2700" dirty="0"/>
          </a:p>
          <a:p>
            <a:pPr lvl="1" eaLnBrk="1" hangingPunct="1">
              <a:lnSpc>
                <a:spcPct val="90000"/>
              </a:lnSpc>
              <a:defRPr/>
            </a:pPr>
            <a:r>
              <a:rPr lang="en-US" sz="2000" dirty="0"/>
              <a:t>Language</a:t>
            </a:r>
          </a:p>
          <a:p>
            <a:pPr lvl="1" eaLnBrk="1" hangingPunct="1">
              <a:lnSpc>
                <a:spcPct val="90000"/>
              </a:lnSpc>
              <a:defRPr/>
            </a:pPr>
            <a:r>
              <a:rPr lang="en-US" sz="2000" dirty="0"/>
              <a:t>Unique buildings</a:t>
            </a:r>
          </a:p>
          <a:p>
            <a:pPr lvl="1" eaLnBrk="1" hangingPunct="1">
              <a:lnSpc>
                <a:spcPct val="90000"/>
              </a:lnSpc>
              <a:defRPr/>
            </a:pPr>
            <a:r>
              <a:rPr lang="en-US" sz="2000" dirty="0"/>
              <a:t>Religious Practices</a:t>
            </a:r>
          </a:p>
          <a:p>
            <a:pPr lvl="1" eaLnBrk="1" hangingPunct="1">
              <a:lnSpc>
                <a:spcPct val="90000"/>
              </a:lnSpc>
              <a:defRPr/>
            </a:pPr>
            <a:r>
              <a:rPr lang="en-US" sz="2000" dirty="0"/>
              <a:t>Celebrations/traditions/holidays</a:t>
            </a:r>
            <a:endParaRPr lang="en-US" sz="2300" dirty="0"/>
          </a:p>
          <a:p>
            <a:pPr eaLnBrk="1" hangingPunct="1">
              <a:lnSpc>
                <a:spcPct val="90000"/>
              </a:lnSpc>
              <a:defRPr/>
            </a:pPr>
            <a:r>
              <a:rPr lang="en-US" sz="2300" dirty="0">
                <a:solidFill>
                  <a:schemeClr val="folHlink"/>
                </a:solidFill>
              </a:rPr>
              <a:t>Examples</a:t>
            </a:r>
            <a:r>
              <a:rPr lang="en-US" sz="2300" dirty="0"/>
              <a:t>:</a:t>
            </a:r>
            <a:r>
              <a:rPr lang="en-US" sz="2700" dirty="0"/>
              <a:t> </a:t>
            </a:r>
          </a:p>
          <a:p>
            <a:pPr lvl="1" eaLnBrk="1" hangingPunct="1">
              <a:lnSpc>
                <a:spcPct val="90000"/>
              </a:lnSpc>
              <a:defRPr/>
            </a:pPr>
            <a:r>
              <a:rPr lang="en-US" sz="2000" dirty="0"/>
              <a:t>Portuguese is the official language of Brazil.</a:t>
            </a:r>
          </a:p>
          <a:p>
            <a:pPr lvl="1" eaLnBrk="1" hangingPunct="1">
              <a:lnSpc>
                <a:spcPct val="90000"/>
              </a:lnSpc>
              <a:defRPr/>
            </a:pPr>
            <a:r>
              <a:rPr lang="en-US" sz="2000" dirty="0"/>
              <a:t>Many Mexicans are Catholic.</a:t>
            </a:r>
          </a:p>
          <a:p>
            <a:pPr lvl="1" eaLnBrk="1" hangingPunct="1">
              <a:lnSpc>
                <a:spcPct val="90000"/>
              </a:lnSpc>
              <a:defRPr/>
            </a:pPr>
            <a:r>
              <a:rPr lang="en-US" sz="2000" dirty="0"/>
              <a:t>Mayan ruins are located in Mexico. </a:t>
            </a:r>
          </a:p>
          <a:p>
            <a:pPr lvl="1" eaLnBrk="1" hangingPunct="1">
              <a:lnSpc>
                <a:spcPct val="90000"/>
              </a:lnSpc>
              <a:defRPr/>
            </a:pPr>
            <a:r>
              <a:rPr lang="en-US" sz="2000" dirty="0"/>
              <a:t>Blue &amp; White are the Colors and Clipper is the mascot </a:t>
            </a:r>
          </a:p>
        </p:txBody>
      </p:sp>
    </p:spTree>
    <p:extLst>
      <p:ext uri="{BB962C8B-B14F-4D97-AF65-F5344CB8AC3E}">
        <p14:creationId xmlns:p14="http://schemas.microsoft.com/office/powerpoint/2010/main" val="3383204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34759" y="300708"/>
            <a:ext cx="7538959" cy="1127654"/>
          </a:xfrm>
          <a:prstGeom prst="rect">
            <a:avLst/>
          </a:prstGeom>
        </p:spPr>
        <p:txBody>
          <a:bodyPr lIns="89330" tIns="44665" rIns="89330" bIns="44665"/>
          <a:lstStyle/>
          <a:p>
            <a:pPr algn="ctr">
              <a:spcBef>
                <a:spcPct val="0"/>
              </a:spcBef>
            </a:pPr>
            <a:r>
              <a:rPr lang="en-US" sz="3500" cap="all" dirty="0" smtClean="0">
                <a:solidFill>
                  <a:schemeClr val="tx2"/>
                </a:solidFill>
                <a:effectLst>
                  <a:reflection blurRad="12700" stA="48000" endA="300" endPos="55000" dir="5400000" sy="-90000" algn="bl" rotWithShape="0"/>
                </a:effectLst>
                <a:latin typeface="+mj-lt"/>
                <a:ea typeface="+mj-ea"/>
                <a:cs typeface="+mj-cs"/>
              </a:rPr>
              <a:t>PLACE</a:t>
            </a:r>
            <a:br>
              <a:rPr lang="en-US" sz="3500" cap="all" dirty="0" smtClean="0">
                <a:solidFill>
                  <a:schemeClr val="tx2"/>
                </a:solidFill>
                <a:effectLst>
                  <a:reflection blurRad="12700" stA="48000" endA="300" endPos="55000" dir="5400000" sy="-90000" algn="bl" rotWithShape="0"/>
                </a:effectLst>
                <a:latin typeface="+mj-lt"/>
                <a:ea typeface="+mj-ea"/>
                <a:cs typeface="+mj-cs"/>
              </a:rPr>
            </a:br>
            <a:r>
              <a:rPr lang="en-US" sz="3500" cap="all" dirty="0" smtClean="0">
                <a:solidFill>
                  <a:schemeClr val="tx2"/>
                </a:solidFill>
                <a:effectLst>
                  <a:reflection blurRad="12700" stA="48000" endA="300" endPos="55000" dir="5400000" sy="-90000" algn="bl" rotWithShape="0"/>
                </a:effectLst>
                <a:latin typeface="+mj-lt"/>
                <a:ea typeface="+mj-ea"/>
                <a:cs typeface="+mj-cs"/>
              </a:rPr>
              <a:t>Things to think about</a:t>
            </a:r>
            <a:endParaRPr lang="en-US" sz="1600" cap="all" dirty="0" smtClean="0">
              <a:solidFill>
                <a:schemeClr val="tx2"/>
              </a:solidFill>
              <a:effectLst>
                <a:reflection blurRad="12700" stA="48000" endA="300" endPos="55000" dir="5400000" sy="-90000" algn="bl" rotWithShape="0"/>
              </a:effectLst>
              <a:latin typeface="+mj-lt"/>
              <a:ea typeface="+mj-ea"/>
              <a:cs typeface="+mj-cs"/>
            </a:endParaRPr>
          </a:p>
        </p:txBody>
      </p:sp>
      <p:sp>
        <p:nvSpPr>
          <p:cNvPr id="3" name="Rectangle 3"/>
          <p:cNvSpPr txBox="1">
            <a:spLocks noChangeArrowheads="1"/>
          </p:cNvSpPr>
          <p:nvPr/>
        </p:nvSpPr>
        <p:spPr>
          <a:xfrm>
            <a:off x="700881" y="1782762"/>
            <a:ext cx="7538959" cy="4059555"/>
          </a:xfrm>
          <a:prstGeom prst="rect">
            <a:avLst/>
          </a:prstGeom>
        </p:spPr>
        <p:txBody>
          <a:bodyPr lIns="89330" tIns="44665" rIns="89330" bIns="44665"/>
          <a:lstStyle/>
          <a:p>
            <a:pPr marL="334989" indent="-334989">
              <a:lnSpc>
                <a:spcPct val="200000"/>
              </a:lnSpc>
              <a:spcBef>
                <a:spcPct val="20000"/>
              </a:spcBef>
              <a:buClr>
                <a:schemeClr val="accent1"/>
              </a:buClr>
              <a:buSzPct val="70000"/>
            </a:pPr>
            <a:r>
              <a:rPr lang="en-US" sz="2400" dirty="0" smtClean="0">
                <a:solidFill>
                  <a:schemeClr val="tx2"/>
                </a:solidFill>
              </a:rPr>
              <a:t>What makes a place different from other places? </a:t>
            </a:r>
          </a:p>
          <a:p>
            <a:pPr marL="334989" indent="-334989">
              <a:lnSpc>
                <a:spcPct val="200000"/>
              </a:lnSpc>
              <a:spcBef>
                <a:spcPct val="20000"/>
              </a:spcBef>
              <a:buClr>
                <a:schemeClr val="accent1"/>
              </a:buClr>
              <a:buSzPct val="70000"/>
            </a:pPr>
            <a:r>
              <a:rPr lang="en-US" sz="2400" dirty="0" smtClean="0">
                <a:solidFill>
                  <a:schemeClr val="tx2"/>
                </a:solidFill>
              </a:rPr>
              <a:t>What was the climate, and how did it effect the tribe?</a:t>
            </a:r>
          </a:p>
          <a:p>
            <a:pPr marL="334989" indent="-334989">
              <a:lnSpc>
                <a:spcPct val="200000"/>
              </a:lnSpc>
              <a:spcBef>
                <a:spcPct val="20000"/>
              </a:spcBef>
              <a:buClr>
                <a:schemeClr val="accent1"/>
              </a:buClr>
              <a:buSzPct val="70000"/>
            </a:pPr>
            <a:r>
              <a:rPr lang="en-US" sz="2400" dirty="0" smtClean="0">
                <a:solidFill>
                  <a:schemeClr val="tx2"/>
                </a:solidFill>
              </a:rPr>
              <a:t>What physical features were found in a specific region?</a:t>
            </a:r>
          </a:p>
          <a:p>
            <a:pPr marL="334989" indent="-334989">
              <a:lnSpc>
                <a:spcPct val="200000"/>
              </a:lnSpc>
              <a:spcBef>
                <a:spcPct val="20000"/>
              </a:spcBef>
              <a:buClr>
                <a:schemeClr val="accent1"/>
              </a:buClr>
              <a:buSzPct val="70000"/>
            </a:pPr>
            <a:r>
              <a:rPr lang="en-US" sz="2400" dirty="0" smtClean="0">
                <a:solidFill>
                  <a:schemeClr val="tx2"/>
                </a:solidFill>
              </a:rPr>
              <a:t>What was the tribe who live there like?</a:t>
            </a:r>
          </a:p>
          <a:p>
            <a:pPr marL="334989" indent="-334989">
              <a:lnSpc>
                <a:spcPct val="200000"/>
              </a:lnSpc>
              <a:spcBef>
                <a:spcPct val="20000"/>
              </a:spcBef>
              <a:buClr>
                <a:schemeClr val="accent1"/>
              </a:buClr>
              <a:buSzPct val="70000"/>
            </a:pPr>
            <a:r>
              <a:rPr lang="en-US" sz="2400" dirty="0" smtClean="0">
                <a:solidFill>
                  <a:schemeClr val="tx2"/>
                </a:solidFill>
              </a:rPr>
              <a:t>What were their traditions?</a:t>
            </a:r>
          </a:p>
          <a:p>
            <a:pPr marL="334989" indent="-334989">
              <a:spcBef>
                <a:spcPct val="20000"/>
              </a:spcBef>
              <a:buClr>
                <a:schemeClr val="accent1"/>
              </a:buClr>
              <a:buSzPct val="70000"/>
              <a:buFont typeface="Wingdings 2"/>
              <a:buChar char=""/>
            </a:pPr>
            <a:endParaRPr lang="en-US" sz="2400" dirty="0" smtClean="0">
              <a:solidFill>
                <a:schemeClr val="tx2"/>
              </a:solidFill>
            </a:endParaRPr>
          </a:p>
        </p:txBody>
      </p:sp>
      <p:pic>
        <p:nvPicPr>
          <p:cNvPr id="32770" name="Picture 2" descr="http://eliot.needham.k12.ma.us/technology/lessons/landforms/mountains"/>
          <p:cNvPicPr>
            <a:picLocks noChangeAspect="1" noChangeArrowheads="1"/>
          </p:cNvPicPr>
          <p:nvPr/>
        </p:nvPicPr>
        <p:blipFill>
          <a:blip r:embed="rId2" cstate="print"/>
          <a:srcRect/>
          <a:stretch>
            <a:fillRect/>
          </a:stretch>
        </p:blipFill>
        <p:spPr bwMode="auto">
          <a:xfrm>
            <a:off x="517380" y="676592"/>
            <a:ext cx="868458" cy="939712"/>
          </a:xfrm>
          <a:prstGeom prst="rect">
            <a:avLst/>
          </a:prstGeom>
          <a:noFill/>
        </p:spPr>
      </p:pic>
      <p:sp>
        <p:nvSpPr>
          <p:cNvPr id="5" name="Right Arrow 4">
            <a:hlinkClick r:id="rId3"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8762"/>
            <a:ext cx="8869363" cy="6047809"/>
          </a:xfrm>
          <a:prstGeom prst="rect">
            <a:avLst/>
          </a:prstGeom>
          <a:noFill/>
        </p:spPr>
        <p:txBody>
          <a:bodyPr wrap="square" rtlCol="0">
            <a:spAutoFit/>
          </a:bodyPr>
          <a:lstStyle/>
          <a:p>
            <a:r>
              <a:rPr lang="en-US" sz="3500" dirty="0" smtClean="0"/>
              <a:t>To remember the 5 themes think Mr. Help</a:t>
            </a:r>
          </a:p>
          <a:p>
            <a:endParaRPr lang="en-US" sz="4400" dirty="0"/>
          </a:p>
          <a:p>
            <a:r>
              <a:rPr lang="en-US" sz="4400" dirty="0" smtClean="0"/>
              <a:t>M  Movement</a:t>
            </a:r>
          </a:p>
          <a:p>
            <a:r>
              <a:rPr lang="en-US" sz="4400" dirty="0" smtClean="0"/>
              <a:t>R   Region</a:t>
            </a:r>
          </a:p>
          <a:p>
            <a:endParaRPr lang="en-US" sz="4400" dirty="0" smtClean="0"/>
          </a:p>
          <a:p>
            <a:r>
              <a:rPr lang="en-US" sz="4400" dirty="0" smtClean="0"/>
              <a:t>H</a:t>
            </a:r>
          </a:p>
          <a:p>
            <a:r>
              <a:rPr lang="en-US" sz="4400" dirty="0" smtClean="0"/>
              <a:t>E   Human/Environment</a:t>
            </a:r>
          </a:p>
          <a:p>
            <a:r>
              <a:rPr lang="en-US" sz="4400" dirty="0" smtClean="0"/>
              <a:t>L   Location</a:t>
            </a:r>
          </a:p>
          <a:p>
            <a:r>
              <a:rPr lang="en-US" sz="4400" dirty="0" smtClean="0"/>
              <a:t>P   Place</a:t>
            </a:r>
            <a:endParaRPr lang="en-US" sz="4400" dirty="0"/>
          </a:p>
        </p:txBody>
      </p:sp>
    </p:spTree>
    <p:extLst>
      <p:ext uri="{BB962C8B-B14F-4D97-AF65-F5344CB8AC3E}">
        <p14:creationId xmlns:p14="http://schemas.microsoft.com/office/powerpoint/2010/main" val="26828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4200000" scaled="0"/>
          <a:tileRect/>
        </a:gra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725934" y="6239686"/>
            <a:ext cx="1847784" cy="451062"/>
          </a:xfrm>
          <a:noFill/>
        </p:spPr>
        <p:txBody>
          <a:bodyPr/>
          <a:lstStyle/>
          <a:p>
            <a:fld id="{9D7DC710-0CD5-4EDE-AA5E-AE5AFB92FD95}" type="slidenum">
              <a:rPr lang="en-US"/>
              <a:pPr/>
              <a:t>26</a:t>
            </a:fld>
            <a:endParaRPr lang="en-US" dirty="0"/>
          </a:p>
        </p:txBody>
      </p:sp>
      <p:sp>
        <p:nvSpPr>
          <p:cNvPr id="3" name="Rectangle 2"/>
          <p:cNvSpPr txBox="1">
            <a:spLocks noChangeArrowheads="1"/>
          </p:cNvSpPr>
          <p:nvPr/>
        </p:nvSpPr>
        <p:spPr>
          <a:xfrm>
            <a:off x="295645" y="676593"/>
            <a:ext cx="8573718" cy="1127654"/>
          </a:xfrm>
          <a:prstGeom prst="rect">
            <a:avLst/>
          </a:prstGeom>
        </p:spPr>
        <p:txBody>
          <a:bodyPr lIns="89330" tIns="44665" rIns="89330" bIns="44665"/>
          <a:lstStyle/>
          <a:p>
            <a:pPr>
              <a:spcBef>
                <a:spcPct val="0"/>
              </a:spcBef>
            </a:pPr>
            <a:r>
              <a:rPr lang="en-US" sz="3500" u="sng" cap="all" dirty="0" smtClean="0">
                <a:solidFill>
                  <a:schemeClr val="bg2">
                    <a:lumMod val="10000"/>
                  </a:schemeClr>
                </a:solidFill>
                <a:effectLst>
                  <a:reflection blurRad="12700" stA="48000" endA="300" endPos="55000" dir="5400000" sy="-90000" algn="bl" rotWithShape="0"/>
                </a:effectLst>
                <a:latin typeface="+mj-lt"/>
                <a:ea typeface="+mj-ea"/>
                <a:cs typeface="+mj-cs"/>
              </a:rPr>
              <a:t>Question 1</a:t>
            </a:r>
            <a:br>
              <a:rPr lang="en-US" sz="3500" u="sng" cap="all" dirty="0" smtClean="0">
                <a:solidFill>
                  <a:schemeClr val="bg2">
                    <a:lumMod val="10000"/>
                  </a:schemeClr>
                </a:solidFill>
                <a:effectLst>
                  <a:reflection blurRad="12700" stA="48000" endA="300" endPos="55000" dir="5400000" sy="-90000" algn="bl" rotWithShape="0"/>
                </a:effectLst>
                <a:latin typeface="+mj-lt"/>
                <a:ea typeface="+mj-ea"/>
                <a:cs typeface="+mj-cs"/>
              </a:rPr>
            </a:br>
            <a:r>
              <a:rPr lang="en-US" sz="3500" cap="all" dirty="0" smtClean="0">
                <a:solidFill>
                  <a:schemeClr val="bg2">
                    <a:lumMod val="10000"/>
                  </a:schemeClr>
                </a:solidFill>
                <a:effectLst>
                  <a:reflection blurRad="12700" stA="48000" endA="300" endPos="55000" dir="5400000" sy="-90000" algn="bl" rotWithShape="0"/>
                </a:effectLst>
                <a:latin typeface="+mj-lt"/>
                <a:ea typeface="+mj-ea"/>
                <a:cs typeface="+mj-cs"/>
              </a:rPr>
              <a:t>Which of the following is </a:t>
            </a:r>
            <a:r>
              <a:rPr lang="en-US" sz="3500" b="1" cap="all" dirty="0" smtClean="0">
                <a:solidFill>
                  <a:schemeClr val="bg2">
                    <a:lumMod val="10000"/>
                  </a:schemeClr>
                </a:solidFill>
                <a:effectLst>
                  <a:reflection blurRad="12700" stA="48000" endA="300" endPos="55000" dir="5400000" sy="-90000" algn="bl" rotWithShape="0"/>
                </a:effectLst>
                <a:latin typeface="+mj-lt"/>
                <a:ea typeface="+mj-ea"/>
                <a:cs typeface="+mj-cs"/>
              </a:rPr>
              <a:t>NOT</a:t>
            </a:r>
            <a:r>
              <a:rPr lang="en-US" sz="3500" cap="all" dirty="0" smtClean="0">
                <a:solidFill>
                  <a:schemeClr val="bg2">
                    <a:lumMod val="10000"/>
                  </a:schemeClr>
                </a:solidFill>
                <a:effectLst>
                  <a:reflection blurRad="12700" stA="48000" endA="300" endPos="55000" dir="5400000" sy="-90000" algn="bl" rotWithShape="0"/>
                </a:effectLst>
                <a:latin typeface="+mj-lt"/>
                <a:ea typeface="+mj-ea"/>
                <a:cs typeface="+mj-cs"/>
              </a:rPr>
              <a:t> a geography theme?</a:t>
            </a:r>
          </a:p>
        </p:txBody>
      </p:sp>
      <p:sp>
        <p:nvSpPr>
          <p:cNvPr id="4" name="Rectangle 3"/>
          <p:cNvSpPr txBox="1">
            <a:spLocks noChangeArrowheads="1"/>
          </p:cNvSpPr>
          <p:nvPr/>
        </p:nvSpPr>
        <p:spPr>
          <a:xfrm>
            <a:off x="700881" y="3025872"/>
            <a:ext cx="3695568" cy="3740053"/>
          </a:xfrm>
          <a:prstGeom prst="rect">
            <a:avLst/>
          </a:prstGeom>
        </p:spPr>
        <p:txBody>
          <a:bodyPr lIns="89330" tIns="44665" rIns="89330" bIns="44665"/>
          <a:lstStyle/>
          <a:p>
            <a:pPr marL="521095" indent="-521095">
              <a:spcBef>
                <a:spcPct val="20000"/>
              </a:spcBef>
              <a:buClr>
                <a:schemeClr val="accent1"/>
              </a:buClr>
              <a:buSzPct val="70000"/>
            </a:pPr>
            <a:r>
              <a:rPr lang="en-US" sz="3200" dirty="0" smtClean="0">
                <a:solidFill>
                  <a:schemeClr val="tx2"/>
                </a:solidFill>
              </a:rPr>
              <a:t>A. movement</a:t>
            </a:r>
          </a:p>
          <a:p>
            <a:pPr marL="521095" indent="-521095">
              <a:spcBef>
                <a:spcPct val="20000"/>
              </a:spcBef>
              <a:buClr>
                <a:schemeClr val="accent1"/>
              </a:buClr>
              <a:buSzPct val="70000"/>
              <a:buFont typeface="Wingdings 2"/>
              <a:buChar char=""/>
            </a:pPr>
            <a:endParaRPr lang="en-US" sz="3200" dirty="0" smtClean="0">
              <a:solidFill>
                <a:schemeClr val="tx2"/>
              </a:solidFill>
            </a:endParaRPr>
          </a:p>
          <a:p>
            <a:pPr marL="521095" indent="-521095">
              <a:spcBef>
                <a:spcPct val="20000"/>
              </a:spcBef>
              <a:buClr>
                <a:schemeClr val="accent1"/>
              </a:buClr>
              <a:buSzPct val="70000"/>
            </a:pPr>
            <a:endParaRPr lang="en-US" sz="3200" dirty="0" smtClean="0">
              <a:solidFill>
                <a:schemeClr val="tx2"/>
              </a:solidFill>
            </a:endParaRPr>
          </a:p>
          <a:p>
            <a:pPr marL="521095" indent="-521095">
              <a:spcBef>
                <a:spcPct val="20000"/>
              </a:spcBef>
              <a:buClr>
                <a:schemeClr val="accent1"/>
              </a:buClr>
              <a:buSzPct val="70000"/>
            </a:pPr>
            <a:r>
              <a:rPr lang="en-US" sz="3200" dirty="0" smtClean="0">
                <a:solidFill>
                  <a:schemeClr val="tx2"/>
                </a:solidFill>
              </a:rPr>
              <a:t>C. region</a:t>
            </a:r>
          </a:p>
          <a:p>
            <a:pPr marL="521095" indent="-521095">
              <a:spcBef>
                <a:spcPct val="20000"/>
              </a:spcBef>
              <a:buClr>
                <a:schemeClr val="accent1"/>
              </a:buClr>
              <a:buSzPct val="70000"/>
            </a:pPr>
            <a:endParaRPr lang="en-US" sz="3200" dirty="0" smtClean="0">
              <a:solidFill>
                <a:schemeClr val="tx2"/>
              </a:solidFill>
            </a:endParaRPr>
          </a:p>
        </p:txBody>
      </p:sp>
      <p:sp>
        <p:nvSpPr>
          <p:cNvPr id="5" name="Rectangle 4"/>
          <p:cNvSpPr txBox="1">
            <a:spLocks noChangeArrowheads="1"/>
          </p:cNvSpPr>
          <p:nvPr/>
        </p:nvSpPr>
        <p:spPr>
          <a:xfrm>
            <a:off x="4434681" y="3053115"/>
            <a:ext cx="4434682" cy="3758847"/>
          </a:xfrm>
          <a:prstGeom prst="rect">
            <a:avLst/>
          </a:prstGeom>
        </p:spPr>
        <p:txBody>
          <a:bodyPr lIns="89330" tIns="44665" rIns="89330" bIns="44665"/>
          <a:lstStyle/>
          <a:p>
            <a:pPr marL="614148" indent="-614148">
              <a:spcBef>
                <a:spcPct val="20000"/>
              </a:spcBef>
              <a:buClr>
                <a:schemeClr val="accent1"/>
              </a:buClr>
              <a:buSzPct val="70000"/>
            </a:pPr>
            <a:r>
              <a:rPr lang="en-US" sz="3200" dirty="0" smtClean="0">
                <a:solidFill>
                  <a:schemeClr val="tx2"/>
                </a:solidFill>
              </a:rPr>
              <a:t>B. human-environmental interaction</a:t>
            </a:r>
          </a:p>
          <a:p>
            <a:pPr marL="614148" indent="-614148">
              <a:spcBef>
                <a:spcPct val="20000"/>
              </a:spcBef>
              <a:buClr>
                <a:schemeClr val="accent1"/>
              </a:buClr>
              <a:buSzPct val="70000"/>
            </a:pPr>
            <a:endParaRPr lang="en-US" sz="3200" dirty="0" smtClean="0">
              <a:solidFill>
                <a:schemeClr val="tx2"/>
              </a:solidFill>
            </a:endParaRPr>
          </a:p>
          <a:p>
            <a:pPr marL="614148" indent="-614148">
              <a:spcBef>
                <a:spcPct val="20000"/>
              </a:spcBef>
              <a:buClr>
                <a:schemeClr val="accent1"/>
              </a:buClr>
              <a:buSzPct val="70000"/>
            </a:pPr>
            <a:r>
              <a:rPr lang="en-US" sz="3200" dirty="0" smtClean="0">
                <a:solidFill>
                  <a:schemeClr val="tx2"/>
                </a:solidFill>
              </a:rPr>
              <a:t>D. people</a:t>
            </a:r>
          </a:p>
        </p:txBody>
      </p:sp>
      <p:pic>
        <p:nvPicPr>
          <p:cNvPr id="6"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206081" y="3154362"/>
            <a:ext cx="295645" cy="300708"/>
          </a:xfrm>
          <a:prstGeom prst="rect">
            <a:avLst/>
          </a:prstGeom>
          <a:noFill/>
          <a:ln w="9525">
            <a:noFill/>
            <a:miter lim="800000"/>
            <a:headEnd/>
            <a:tailEnd/>
          </a:ln>
        </p:spPr>
      </p:pic>
      <p:pic>
        <p:nvPicPr>
          <p:cNvPr id="7" name="Picture 6">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4206081" y="4830762"/>
            <a:ext cx="295645" cy="300708"/>
          </a:xfrm>
          <a:prstGeom prst="rect">
            <a:avLst/>
          </a:prstGeom>
          <a:noFill/>
          <a:ln w="9525">
            <a:noFill/>
            <a:miter lim="800000"/>
            <a:headEnd/>
            <a:tailEnd/>
          </a:ln>
        </p:spPr>
      </p:pic>
      <p:pic>
        <p:nvPicPr>
          <p:cNvPr id="8"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396081" y="3230562"/>
            <a:ext cx="295645" cy="300708"/>
          </a:xfrm>
          <a:prstGeom prst="rect">
            <a:avLst/>
          </a:prstGeom>
          <a:noFill/>
          <a:ln w="9525">
            <a:noFill/>
            <a:miter lim="800000"/>
            <a:headEnd/>
            <a:tailEnd/>
          </a:ln>
        </p:spPr>
      </p:pic>
      <p:pic>
        <p:nvPicPr>
          <p:cNvPr id="9"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396081" y="4983162"/>
            <a:ext cx="295645" cy="300708"/>
          </a:xfrm>
          <a:prstGeom prst="rect">
            <a:avLst/>
          </a:prstGeom>
          <a:noFill/>
          <a:ln w="9525">
            <a:noFill/>
            <a:miter lim="800000"/>
            <a:headEnd/>
            <a:tailEnd/>
          </a:ln>
        </p:spPr>
      </p:pic>
      <p:sp>
        <p:nvSpPr>
          <p:cNvPr id="10" name="AutoShape 10">
            <a:hlinkClick r:id="" action="ppaction://hlinkshowjump?jump=nextslide" highlightClick="1"/>
          </p:cNvPr>
          <p:cNvSpPr>
            <a:spLocks noChangeArrowheads="1"/>
          </p:cNvSpPr>
          <p:nvPr/>
        </p:nvSpPr>
        <p:spPr bwMode="auto">
          <a:xfrm>
            <a:off x="7939881" y="5745162"/>
            <a:ext cx="346460" cy="751769"/>
          </a:xfrm>
          <a:prstGeom prst="actionButtonForwardNext">
            <a:avLst/>
          </a:prstGeom>
          <a:solidFill>
            <a:schemeClr val="accent1"/>
          </a:solidFill>
          <a:ln w="9525">
            <a:solidFill>
              <a:schemeClr val="tx1"/>
            </a:solidFill>
            <a:miter lim="800000"/>
            <a:headEnd/>
            <a:tailEnd/>
          </a:ln>
        </p:spPr>
        <p:txBody>
          <a:bodyPr wrap="none" lIns="89330" tIns="44665" rIns="89330" bIns="44665" anchor="ct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716"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38" fill="hold"/>
                                        <p:tgtEl>
                                          <p:spTgt spid="8"/>
                                        </p:tgtEl>
                                      </p:cBhvr>
                                    </p:cmd>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38" fill="hold"/>
                                        <p:tgtEl>
                                          <p:spTgt spid="9"/>
                                        </p:tgtEl>
                                      </p:cBhvr>
                                    </p:cmd>
                                  </p:childTnLst>
                                </p:cTn>
                              </p:par>
                            </p:childTnLst>
                          </p:cTn>
                        </p:par>
                      </p:childTnLst>
                    </p:cTn>
                  </p:par>
                </p:childTnLst>
              </p:cTn>
              <p:nextCondLst>
                <p:cond evt="onClick" delay="0">
                  <p:tgtEl>
                    <p:spTgt spid="9"/>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4200000" scaled="0"/>
        </a:gra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725934" y="6239686"/>
            <a:ext cx="1847784" cy="451062"/>
          </a:xfrm>
          <a:noFill/>
        </p:spPr>
        <p:txBody>
          <a:bodyPr/>
          <a:lstStyle/>
          <a:p>
            <a:fld id="{39B3409B-F74C-436D-889D-4CA2FD7EA7A5}" type="slidenum">
              <a:rPr lang="en-US"/>
              <a:pPr/>
              <a:t>27</a:t>
            </a:fld>
            <a:endParaRPr lang="en-US" dirty="0"/>
          </a:p>
        </p:txBody>
      </p:sp>
      <p:sp>
        <p:nvSpPr>
          <p:cNvPr id="3" name="Rectangle 2"/>
          <p:cNvSpPr txBox="1">
            <a:spLocks noChangeArrowheads="1"/>
          </p:cNvSpPr>
          <p:nvPr/>
        </p:nvSpPr>
        <p:spPr>
          <a:xfrm>
            <a:off x="243681" y="411162"/>
            <a:ext cx="8425895" cy="1127654"/>
          </a:xfrm>
          <a:prstGeom prst="rect">
            <a:avLst/>
          </a:prstGeom>
        </p:spPr>
        <p:txBody>
          <a:bodyPr lIns="89330" tIns="44665" rIns="89330" bIns="44665"/>
          <a:lstStyle/>
          <a:p>
            <a:pPr>
              <a:spcBef>
                <a:spcPct val="0"/>
              </a:spcBef>
            </a:pPr>
            <a:r>
              <a:rPr lang="en-US" sz="3500" u="sng" cap="all" dirty="0" smtClean="0">
                <a:solidFill>
                  <a:schemeClr val="tx2"/>
                </a:solidFill>
                <a:effectLst>
                  <a:reflection blurRad="12700" stA="48000" endA="300" endPos="55000" dir="5400000" sy="-90000" algn="bl" rotWithShape="0"/>
                </a:effectLst>
                <a:latin typeface="+mj-lt"/>
                <a:ea typeface="+mj-ea"/>
                <a:cs typeface="+mj-cs"/>
              </a:rPr>
              <a:t>Question 2</a:t>
            </a:r>
            <a:r>
              <a:rPr lang="en-US" sz="3500" cap="all" dirty="0" smtClean="0">
                <a:solidFill>
                  <a:schemeClr val="tx2"/>
                </a:solidFill>
                <a:effectLst>
                  <a:reflection blurRad="12700" stA="48000" endA="300" endPos="55000" dir="5400000" sy="-90000" algn="bl" rotWithShape="0"/>
                </a:effectLst>
                <a:latin typeface="+mj-lt"/>
                <a:ea typeface="+mj-ea"/>
                <a:cs typeface="+mj-cs"/>
              </a:rPr>
              <a:t> </a:t>
            </a:r>
            <a:br>
              <a:rPr lang="en-US" sz="3500" cap="all" dirty="0" smtClean="0">
                <a:solidFill>
                  <a:schemeClr val="tx2"/>
                </a:solidFill>
                <a:effectLst>
                  <a:reflection blurRad="12700" stA="48000" endA="300" endPos="55000" dir="5400000" sy="-90000" algn="bl" rotWithShape="0"/>
                </a:effectLst>
                <a:latin typeface="+mj-lt"/>
                <a:ea typeface="+mj-ea"/>
                <a:cs typeface="+mj-cs"/>
              </a:rPr>
            </a:br>
            <a:r>
              <a:rPr lang="en-US" sz="3500" cap="all" dirty="0" smtClean="0">
                <a:solidFill>
                  <a:schemeClr val="tx2"/>
                </a:solidFill>
                <a:effectLst>
                  <a:reflection blurRad="12700" stA="48000" endA="300" endPos="55000" dir="5400000" sy="-90000" algn="bl" rotWithShape="0"/>
                </a:effectLst>
                <a:latin typeface="+mj-lt"/>
                <a:ea typeface="+mj-ea"/>
                <a:cs typeface="+mj-cs"/>
              </a:rPr>
              <a:t> Which of the following is an example of Human-Environmental Interaction?</a:t>
            </a:r>
          </a:p>
        </p:txBody>
      </p:sp>
      <p:sp>
        <p:nvSpPr>
          <p:cNvPr id="4" name="Rectangle 3"/>
          <p:cNvSpPr txBox="1">
            <a:spLocks noChangeArrowheads="1"/>
          </p:cNvSpPr>
          <p:nvPr/>
        </p:nvSpPr>
        <p:spPr>
          <a:xfrm>
            <a:off x="591291" y="3025872"/>
            <a:ext cx="3695568" cy="3740053"/>
          </a:xfrm>
          <a:prstGeom prst="rect">
            <a:avLst/>
          </a:prstGeom>
        </p:spPr>
        <p:txBody>
          <a:bodyPr lIns="89330" tIns="44665" rIns="89330" bIns="44665"/>
          <a:lstStyle/>
          <a:p>
            <a:pPr marL="521095" indent="-521095">
              <a:spcBef>
                <a:spcPct val="20000"/>
              </a:spcBef>
              <a:buClr>
                <a:schemeClr val="accent1"/>
              </a:buClr>
              <a:buSzPct val="70000"/>
            </a:pPr>
            <a:r>
              <a:rPr lang="en-US" sz="3200" dirty="0" smtClean="0">
                <a:solidFill>
                  <a:schemeClr val="tx2"/>
                </a:solidFill>
              </a:rPr>
              <a:t>A. getting the mail</a:t>
            </a:r>
          </a:p>
          <a:p>
            <a:pPr marL="521095" indent="-521095">
              <a:spcBef>
                <a:spcPct val="20000"/>
              </a:spcBef>
              <a:buClr>
                <a:schemeClr val="accent1"/>
              </a:buClr>
              <a:buSzPct val="70000"/>
              <a:buFont typeface="Wingdings 2"/>
              <a:buChar char=""/>
            </a:pPr>
            <a:endParaRPr lang="en-US" sz="3200" dirty="0" smtClean="0">
              <a:solidFill>
                <a:schemeClr val="tx2"/>
              </a:solidFill>
            </a:endParaRPr>
          </a:p>
          <a:p>
            <a:pPr marL="521095" indent="-521095">
              <a:spcBef>
                <a:spcPct val="20000"/>
              </a:spcBef>
              <a:buClr>
                <a:schemeClr val="accent1"/>
              </a:buClr>
              <a:buSzPct val="70000"/>
            </a:pPr>
            <a:endParaRPr lang="en-US" sz="3200" dirty="0" smtClean="0">
              <a:solidFill>
                <a:schemeClr val="tx2"/>
              </a:solidFill>
            </a:endParaRPr>
          </a:p>
          <a:p>
            <a:pPr marL="521095" indent="-521095">
              <a:spcBef>
                <a:spcPct val="20000"/>
              </a:spcBef>
              <a:buClr>
                <a:schemeClr val="accent1"/>
              </a:buClr>
              <a:buSzPct val="70000"/>
            </a:pPr>
            <a:r>
              <a:rPr lang="en-US" sz="3200" dirty="0" smtClean="0">
                <a:solidFill>
                  <a:schemeClr val="tx2"/>
                </a:solidFill>
              </a:rPr>
              <a:t>C. playing Gameboy</a:t>
            </a:r>
          </a:p>
          <a:p>
            <a:pPr marL="521095" indent="-521095">
              <a:spcBef>
                <a:spcPct val="20000"/>
              </a:spcBef>
              <a:buClr>
                <a:schemeClr val="accent1"/>
              </a:buClr>
              <a:buSzPct val="70000"/>
            </a:pPr>
            <a:endParaRPr lang="en-US" sz="3200" dirty="0" smtClean="0">
              <a:solidFill>
                <a:schemeClr val="tx2"/>
              </a:solidFill>
            </a:endParaRPr>
          </a:p>
        </p:txBody>
      </p:sp>
      <p:sp>
        <p:nvSpPr>
          <p:cNvPr id="5" name="Rectangle 4"/>
          <p:cNvSpPr txBox="1">
            <a:spLocks noChangeArrowheads="1"/>
          </p:cNvSpPr>
          <p:nvPr/>
        </p:nvSpPr>
        <p:spPr>
          <a:xfrm>
            <a:off x="5501481" y="3007078"/>
            <a:ext cx="3695568" cy="3758847"/>
          </a:xfrm>
          <a:prstGeom prst="rect">
            <a:avLst/>
          </a:prstGeom>
        </p:spPr>
        <p:txBody>
          <a:bodyPr lIns="89330" tIns="44665" rIns="89330" bIns="44665"/>
          <a:lstStyle/>
          <a:p>
            <a:pPr marL="614148" indent="-614148">
              <a:spcBef>
                <a:spcPct val="20000"/>
              </a:spcBef>
              <a:buClr>
                <a:schemeClr val="accent1"/>
              </a:buClr>
              <a:buSzPct val="70000"/>
            </a:pPr>
            <a:r>
              <a:rPr lang="en-US" sz="3200" dirty="0" smtClean="0">
                <a:solidFill>
                  <a:schemeClr val="tx2"/>
                </a:solidFill>
              </a:rPr>
              <a:t>B. watching TV</a:t>
            </a:r>
          </a:p>
          <a:p>
            <a:pPr marL="614148" indent="-614148">
              <a:spcBef>
                <a:spcPct val="20000"/>
              </a:spcBef>
              <a:buClr>
                <a:schemeClr val="accent1"/>
              </a:buClr>
              <a:buSzPct val="70000"/>
            </a:pPr>
            <a:endParaRPr lang="en-US" sz="3200" dirty="0" smtClean="0">
              <a:solidFill>
                <a:schemeClr val="tx2"/>
              </a:solidFill>
            </a:endParaRPr>
          </a:p>
          <a:p>
            <a:pPr marL="614148" indent="-614148">
              <a:spcBef>
                <a:spcPct val="20000"/>
              </a:spcBef>
              <a:buClr>
                <a:schemeClr val="accent1"/>
              </a:buClr>
              <a:buSzPct val="70000"/>
            </a:pPr>
            <a:endParaRPr lang="en-US" sz="3200" dirty="0" smtClean="0">
              <a:solidFill>
                <a:schemeClr val="tx2"/>
              </a:solidFill>
            </a:endParaRPr>
          </a:p>
          <a:p>
            <a:pPr marL="614148" indent="-614148">
              <a:spcBef>
                <a:spcPct val="20000"/>
              </a:spcBef>
              <a:buClr>
                <a:schemeClr val="accent1"/>
              </a:buClr>
              <a:buSzPct val="70000"/>
            </a:pPr>
            <a:r>
              <a:rPr lang="en-US" sz="3200" dirty="0" smtClean="0">
                <a:solidFill>
                  <a:schemeClr val="tx2"/>
                </a:solidFill>
              </a:rPr>
              <a:t>D. Rainforest Clearing</a:t>
            </a:r>
          </a:p>
        </p:txBody>
      </p:sp>
      <p:pic>
        <p:nvPicPr>
          <p:cNvPr id="6"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5120481" y="4906962"/>
            <a:ext cx="295645" cy="300708"/>
          </a:xfrm>
          <a:prstGeom prst="rect">
            <a:avLst/>
          </a:prstGeom>
          <a:noFill/>
          <a:ln w="9525">
            <a:noFill/>
            <a:miter lim="800000"/>
            <a:headEnd/>
            <a:tailEnd/>
          </a:ln>
        </p:spPr>
      </p:pic>
      <p:pic>
        <p:nvPicPr>
          <p:cNvPr id="7" name="Picture 6">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319881" y="3154362"/>
            <a:ext cx="295645" cy="300708"/>
          </a:xfrm>
          <a:prstGeom prst="rect">
            <a:avLst/>
          </a:prstGeom>
          <a:noFill/>
          <a:ln w="9525">
            <a:noFill/>
            <a:miter lim="800000"/>
            <a:headEnd/>
            <a:tailEnd/>
          </a:ln>
        </p:spPr>
      </p:pic>
      <p:pic>
        <p:nvPicPr>
          <p:cNvPr id="8" name="Picture 7">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5196681" y="3230562"/>
            <a:ext cx="295645" cy="300708"/>
          </a:xfrm>
          <a:prstGeom prst="rect">
            <a:avLst/>
          </a:prstGeom>
          <a:noFill/>
          <a:ln w="9525">
            <a:noFill/>
            <a:miter lim="800000"/>
            <a:headEnd/>
            <a:tailEnd/>
          </a:ln>
        </p:spPr>
      </p:pic>
      <p:pic>
        <p:nvPicPr>
          <p:cNvPr id="9" name="Picture 8">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295646" y="4886501"/>
            <a:ext cx="295645" cy="300708"/>
          </a:xfrm>
          <a:prstGeom prst="rect">
            <a:avLst/>
          </a:prstGeom>
          <a:noFill/>
          <a:ln w="9525">
            <a:noFill/>
            <a:miter lim="800000"/>
            <a:headEnd/>
            <a:tailEnd/>
          </a:ln>
        </p:spPr>
      </p:pic>
      <p:sp>
        <p:nvSpPr>
          <p:cNvPr id="10" name="AutoShape 10">
            <a:hlinkClick r:id="" action="ppaction://hlinkshowjump?jump=nextslide" highlightClick="1"/>
          </p:cNvPr>
          <p:cNvSpPr>
            <a:spLocks noChangeArrowheads="1"/>
          </p:cNvSpPr>
          <p:nvPr/>
        </p:nvSpPr>
        <p:spPr bwMode="auto">
          <a:xfrm>
            <a:off x="7787481" y="5973762"/>
            <a:ext cx="272549" cy="676593"/>
          </a:xfrm>
          <a:prstGeom prst="actionButtonForwardNext">
            <a:avLst/>
          </a:prstGeom>
          <a:solidFill>
            <a:schemeClr val="accent1"/>
          </a:solidFill>
          <a:ln w="9525">
            <a:solidFill>
              <a:schemeClr val="tx1"/>
            </a:solidFill>
            <a:miter lim="800000"/>
            <a:headEnd/>
            <a:tailEnd/>
          </a:ln>
        </p:spPr>
        <p:txBody>
          <a:bodyPr wrap="none" lIns="89330" tIns="44665" rIns="89330" bIns="44665" anchor="ct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6"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38"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38" fill="hold"/>
                                        <p:tgtEl>
                                          <p:spTgt spid="8"/>
                                        </p:tgtEl>
                                      </p:cBhvr>
                                    </p:cmd>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38" fill="hold"/>
                                        <p:tgtEl>
                                          <p:spTgt spid="9"/>
                                        </p:tgtEl>
                                      </p:cBhvr>
                                    </p:cmd>
                                  </p:childTnLst>
                                </p:cTn>
                              </p:par>
                            </p:childTnLst>
                          </p:cTn>
                        </p:par>
                      </p:childTnLst>
                    </p:cTn>
                  </p:par>
                </p:childTnLst>
              </p:cTn>
              <p:nextCondLst>
                <p:cond evt="onClick" delay="0">
                  <p:tgtEl>
                    <p:spTgt spid="9"/>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4200000" scaled="0"/>
        </a:gra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934200" y="6324600"/>
            <a:ext cx="1905000" cy="457200"/>
          </a:xfrm>
          <a:noFill/>
        </p:spPr>
        <p:txBody>
          <a:bodyPr/>
          <a:lstStyle/>
          <a:p>
            <a:fld id="{C26CD286-3D4C-488F-A95F-C1E5216E4381}" type="slidenum">
              <a:rPr lang="en-US"/>
              <a:pPr/>
              <a:t>28</a:t>
            </a:fld>
            <a:endParaRPr lang="en-US" dirty="0"/>
          </a:p>
        </p:txBody>
      </p:sp>
      <p:sp>
        <p:nvSpPr>
          <p:cNvPr id="3" name="Rectangle 2"/>
          <p:cNvSpPr txBox="1">
            <a:spLocks noChangeArrowheads="1"/>
          </p:cNvSpPr>
          <p:nvPr/>
        </p:nvSpPr>
        <p:spPr>
          <a:xfrm>
            <a:off x="304800" y="457200"/>
            <a:ext cx="88392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Question 4</a:t>
            </a:r>
            <a:br>
              <a:rPr kumimoji="0" lang="en-US" sz="28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Which of the following is an example of </a:t>
            </a:r>
            <a:r>
              <a:rPr kumimoji="0" lang="en-US" sz="1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PLACE</a:t>
            </a: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p>
        </p:txBody>
      </p:sp>
      <p:sp>
        <p:nvSpPr>
          <p:cNvPr id="4" name="Rectangle 3"/>
          <p:cNvSpPr txBox="1">
            <a:spLocks noChangeArrowheads="1"/>
          </p:cNvSpPr>
          <p:nvPr/>
        </p:nvSpPr>
        <p:spPr>
          <a:xfrm>
            <a:off x="762000" y="2362200"/>
            <a:ext cx="3810000" cy="3790950"/>
          </a:xfrm>
          <a:prstGeom prst="rect">
            <a:avLst/>
          </a:prstGeom>
        </p:spPr>
        <p:txBody>
          <a:bodyPr/>
          <a:lstStyle/>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A. Deep South</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C. Dodge County Middle School</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4"/>
          <p:cNvSpPr txBox="1">
            <a:spLocks noChangeArrowheads="1"/>
          </p:cNvSpPr>
          <p:nvPr/>
        </p:nvSpPr>
        <p:spPr>
          <a:xfrm>
            <a:off x="4953000" y="2362200"/>
            <a:ext cx="3810000" cy="3810000"/>
          </a:xfrm>
          <a:prstGeom prst="rect">
            <a:avLst/>
          </a:prstGeom>
        </p:spPr>
        <p:txBody>
          <a:bodyPr/>
          <a:lstStyle/>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B. McDonalds</a:t>
            </a: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D. Skating rink</a:t>
            </a:r>
          </a:p>
        </p:txBody>
      </p:sp>
      <p:pic>
        <p:nvPicPr>
          <p:cNvPr id="6"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381000" y="3886200"/>
            <a:ext cx="304800" cy="304800"/>
          </a:xfrm>
          <a:prstGeom prst="rect">
            <a:avLst/>
          </a:prstGeom>
          <a:noFill/>
          <a:ln w="9525">
            <a:noFill/>
            <a:miter lim="800000"/>
            <a:headEnd/>
            <a:tailEnd/>
          </a:ln>
        </p:spPr>
      </p:pic>
      <p:pic>
        <p:nvPicPr>
          <p:cNvPr id="7"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343400" y="2438400"/>
            <a:ext cx="304800" cy="304800"/>
          </a:xfrm>
          <a:prstGeom prst="rect">
            <a:avLst/>
          </a:prstGeom>
          <a:noFill/>
          <a:ln w="9525">
            <a:noFill/>
            <a:miter lim="800000"/>
            <a:headEnd/>
            <a:tailEnd/>
          </a:ln>
        </p:spPr>
      </p:pic>
      <p:pic>
        <p:nvPicPr>
          <p:cNvPr id="8"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343400" y="3886200"/>
            <a:ext cx="304800" cy="304800"/>
          </a:xfrm>
          <a:prstGeom prst="rect">
            <a:avLst/>
          </a:prstGeom>
          <a:noFill/>
          <a:ln w="9525">
            <a:noFill/>
            <a:miter lim="800000"/>
            <a:headEnd/>
            <a:tailEnd/>
          </a:ln>
        </p:spPr>
      </p:pic>
      <p:pic>
        <p:nvPicPr>
          <p:cNvPr id="9" name="Picture 8">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381000" y="2438400"/>
            <a:ext cx="304800" cy="304800"/>
          </a:xfrm>
          <a:prstGeom prst="rect">
            <a:avLst/>
          </a:prstGeom>
          <a:noFill/>
          <a:ln w="9525">
            <a:noFill/>
            <a:miter lim="800000"/>
            <a:headEnd/>
            <a:tailEnd/>
          </a:ln>
        </p:spPr>
      </p:pic>
      <p:sp>
        <p:nvSpPr>
          <p:cNvPr id="10" name="AutoShape 10">
            <a:hlinkClick r:id="" action="ppaction://hlinkshowjump?jump=nextslide" highlightClick="1"/>
          </p:cNvPr>
          <p:cNvSpPr>
            <a:spLocks noChangeArrowheads="1"/>
          </p:cNvSpPr>
          <p:nvPr/>
        </p:nvSpPr>
        <p:spPr bwMode="auto">
          <a:xfrm>
            <a:off x="7863681" y="5821362"/>
            <a:ext cx="357188" cy="685800"/>
          </a:xfrm>
          <a:prstGeom prst="actionButtonForwardNext">
            <a:avLst/>
          </a:prstGeom>
          <a:solidFill>
            <a:schemeClr val="accent1"/>
          </a:solidFill>
          <a:ln w="9525">
            <a:solidFill>
              <a:schemeClr val="tx1"/>
            </a:solidFill>
            <a:miter lim="800000"/>
            <a:headEnd/>
            <a:tailEnd/>
          </a:ln>
        </p:spPr>
        <p:txBody>
          <a:bodyPr wrap="none" anchor="ct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38"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38" fill="hold"/>
                                        <p:tgtEl>
                                          <p:spTgt spid="8"/>
                                        </p:tgtEl>
                                      </p:cBhvr>
                                    </p:cmd>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716" fill="hold"/>
                                        <p:tgtEl>
                                          <p:spTgt spid="9"/>
                                        </p:tgtEl>
                                      </p:cBhvr>
                                    </p:cmd>
                                  </p:childTnLst>
                                </p:cTn>
                              </p:par>
                            </p:childTnLst>
                          </p:cTn>
                        </p:par>
                      </p:childTnLst>
                    </p:cTn>
                  </p:par>
                </p:childTnLst>
              </p:cTn>
              <p:nextCondLst>
                <p:cond evt="onClick" delay="0">
                  <p:tgtEl>
                    <p:spTgt spid="9"/>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4200000" scaled="0"/>
        </a:gra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934200" y="6324600"/>
            <a:ext cx="1905000" cy="457200"/>
          </a:xfrm>
          <a:noFill/>
        </p:spPr>
        <p:txBody>
          <a:bodyPr/>
          <a:lstStyle/>
          <a:p>
            <a:fld id="{23A59544-5D9D-4827-AA86-2CC66D94ED64}" type="slidenum">
              <a:rPr lang="en-US"/>
              <a:pPr/>
              <a:t>29</a:t>
            </a:fld>
            <a:endParaRPr lang="en-US" dirty="0"/>
          </a:p>
        </p:txBody>
      </p:sp>
      <p:sp>
        <p:nvSpPr>
          <p:cNvPr id="3" name="Rectangle 2"/>
          <p:cNvSpPr txBox="1">
            <a:spLocks noChangeArrowheads="1"/>
          </p:cNvSpPr>
          <p:nvPr/>
        </p:nvSpPr>
        <p:spPr>
          <a:xfrm>
            <a:off x="304800" y="457200"/>
            <a:ext cx="83058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Question 5</a:t>
            </a: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b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Which of the following is an example of Location?</a:t>
            </a:r>
          </a:p>
        </p:txBody>
      </p:sp>
      <p:sp>
        <p:nvSpPr>
          <p:cNvPr id="4" name="Rectangle 3"/>
          <p:cNvSpPr txBox="1">
            <a:spLocks noChangeArrowheads="1"/>
          </p:cNvSpPr>
          <p:nvPr/>
        </p:nvSpPr>
        <p:spPr>
          <a:xfrm>
            <a:off x="990600" y="2438400"/>
            <a:ext cx="3810000" cy="3790950"/>
          </a:xfrm>
          <a:prstGeom prst="rect">
            <a:avLst/>
          </a:prstGeom>
        </p:spPr>
        <p:txBody>
          <a:bodyPr/>
          <a:lstStyle/>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A. Springfield, Missouri</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C. Georgia</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4"/>
          <p:cNvSpPr txBox="1">
            <a:spLocks noChangeArrowheads="1"/>
          </p:cNvSpPr>
          <p:nvPr/>
        </p:nvSpPr>
        <p:spPr>
          <a:xfrm>
            <a:off x="4800600" y="2286000"/>
            <a:ext cx="4343400" cy="3810000"/>
          </a:xfrm>
          <a:prstGeom prst="rect">
            <a:avLst/>
          </a:prstGeom>
        </p:spPr>
        <p:txBody>
          <a:bodyPr/>
          <a:lstStyle/>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B.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Dodge County Middle School</a:t>
            </a: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	1103 Herman Ave</a:t>
            </a: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	Eastman, GA  31023</a:t>
            </a: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D. the hills</a:t>
            </a:r>
          </a:p>
        </p:txBody>
      </p:sp>
      <p:pic>
        <p:nvPicPr>
          <p:cNvPr id="6"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624681" y="4221162"/>
            <a:ext cx="304800" cy="304800"/>
          </a:xfrm>
          <a:prstGeom prst="rect">
            <a:avLst/>
          </a:prstGeom>
          <a:noFill/>
          <a:ln w="9525">
            <a:noFill/>
            <a:miter lim="800000"/>
            <a:headEnd/>
            <a:tailEnd/>
          </a:ln>
        </p:spPr>
      </p:pic>
      <p:pic>
        <p:nvPicPr>
          <p:cNvPr id="7"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358481" y="4068762"/>
            <a:ext cx="304800" cy="304800"/>
          </a:xfrm>
          <a:prstGeom prst="rect">
            <a:avLst/>
          </a:prstGeom>
          <a:noFill/>
          <a:ln w="9525">
            <a:noFill/>
            <a:miter lim="800000"/>
            <a:headEnd/>
            <a:tailEnd/>
          </a:ln>
        </p:spPr>
      </p:pic>
      <p:pic>
        <p:nvPicPr>
          <p:cNvPr id="8"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700881" y="2544762"/>
            <a:ext cx="304800" cy="304800"/>
          </a:xfrm>
          <a:prstGeom prst="rect">
            <a:avLst/>
          </a:prstGeom>
          <a:noFill/>
          <a:ln w="9525">
            <a:noFill/>
            <a:miter lim="800000"/>
            <a:headEnd/>
            <a:tailEnd/>
          </a:ln>
        </p:spPr>
      </p:pic>
      <p:sp>
        <p:nvSpPr>
          <p:cNvPr id="10" name="AutoShape 10">
            <a:hlinkClick r:id="" action="ppaction://hlinkshowjump?jump=nextslide" highlightClick="1"/>
          </p:cNvPr>
          <p:cNvSpPr>
            <a:spLocks noChangeArrowheads="1"/>
          </p:cNvSpPr>
          <p:nvPr/>
        </p:nvSpPr>
        <p:spPr bwMode="auto">
          <a:xfrm>
            <a:off x="7863681" y="5821362"/>
            <a:ext cx="357188" cy="685800"/>
          </a:xfrm>
          <a:prstGeom prst="actionButtonForwardNext">
            <a:avLst/>
          </a:prstGeom>
          <a:solidFill>
            <a:schemeClr val="accent1"/>
          </a:solidFill>
          <a:ln w="9525">
            <a:solidFill>
              <a:schemeClr val="tx1"/>
            </a:solidFill>
            <a:miter lim="800000"/>
            <a:headEnd/>
            <a:tailEnd/>
          </a:ln>
        </p:spPr>
        <p:txBody>
          <a:bodyPr wrap="none" anchor="ctr"/>
          <a:lstStyle/>
          <a:p>
            <a:endParaRPr lang="en-US" dirty="0"/>
          </a:p>
        </p:txBody>
      </p:sp>
      <p:pic>
        <p:nvPicPr>
          <p:cNvPr id="12" name="Picture 11">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358481" y="2468562"/>
            <a:ext cx="304800" cy="304800"/>
          </a:xfrm>
          <a:prstGeom prst="rect">
            <a:avLst/>
          </a:prstGeom>
          <a:noFill/>
          <a:ln w="9525">
            <a:noFill/>
            <a:miter lim="800000"/>
            <a:headEnd/>
            <a:tailEnd/>
          </a:ln>
        </p:spPr>
      </p:pic>
      <p:pic>
        <p:nvPicPr>
          <p:cNvPr id="16" name="j0214098.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4358481" y="2468562"/>
            <a:ext cx="304800" cy="304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38"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38" fill="hold"/>
                                        <p:tgtEl>
                                          <p:spTgt spid="8"/>
                                        </p:tgtEl>
                                      </p:cBhvr>
                                    </p:cmd>
                                  </p:childTnLst>
                                </p:cTn>
                              </p:par>
                            </p:childTnLst>
                          </p:cTn>
                        </p:par>
                      </p:childTnLst>
                    </p:cTn>
                  </p:par>
                </p:childTnLst>
              </p:cTn>
              <p:nextCondLst>
                <p:cond evt="onClick" delay="0">
                  <p:tgtEl>
                    <p:spTgt spid="8"/>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38" fill="hold"/>
                                        <p:tgtEl>
                                          <p:spTgt spid="12"/>
                                        </p:tgtEl>
                                      </p:cBhvr>
                                    </p:cmd>
                                  </p:childTnLst>
                                </p:cTn>
                              </p:par>
                            </p:childTnLst>
                          </p:cTn>
                        </p:par>
                      </p:childTnLst>
                    </p:cTn>
                  </p:par>
                </p:childTnLst>
              </p:cTn>
              <p:nextCondLst>
                <p:cond evt="onClick" delay="0">
                  <p:tgtEl>
                    <p:spTgt spid="1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745" fill="hold"/>
                                        <p:tgtEl>
                                          <p:spTgt spid="16"/>
                                        </p:tgtEl>
                                      </p:cBhvr>
                                    </p:cmd>
                                  </p:childTnLst>
                                </p:cTn>
                              </p:par>
                            </p:childTnLst>
                          </p:cTn>
                        </p:par>
                      </p:childTnLst>
                    </p:cTn>
                  </p:par>
                </p:childTnLst>
              </p:cTn>
              <p:nextCondLst>
                <p:cond evt="onClick" delay="0">
                  <p:tgtEl>
                    <p:spTgt spid="16"/>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1">
                <a:lumMod val="50000"/>
              </a:schemeClr>
            </a:gs>
            <a:gs pos="50000">
              <a:schemeClr val="accent1">
                <a:tint val="44500"/>
                <a:satMod val="1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1330404" y="676593"/>
            <a:ext cx="7538959" cy="1127654"/>
          </a:xfrm>
          <a:prstGeom prst="rect">
            <a:avLst/>
          </a:prstGeom>
        </p:spPr>
        <p:txBody>
          <a:bodyPr lIns="89330" tIns="44665" rIns="89330" bIns="44665"/>
          <a:lstStyle/>
          <a:p>
            <a:pPr algn="ctr">
              <a:spcBef>
                <a:spcPct val="0"/>
              </a:spcBef>
              <a:defRPr/>
            </a:pPr>
            <a:r>
              <a:rPr lang="en-US" sz="4300" dirty="0" smtClean="0">
                <a:latin typeface="+mj-lt"/>
                <a:ea typeface="+mj-ea"/>
                <a:cs typeface="+mj-cs"/>
              </a:rPr>
              <a:t>IN PLAIN ENGLISH</a:t>
            </a:r>
          </a:p>
        </p:txBody>
      </p:sp>
      <p:sp>
        <p:nvSpPr>
          <p:cNvPr id="3" name="Rectangle 3"/>
          <p:cNvSpPr txBox="1">
            <a:spLocks noChangeArrowheads="1"/>
          </p:cNvSpPr>
          <p:nvPr/>
        </p:nvSpPr>
        <p:spPr>
          <a:xfrm>
            <a:off x="147823" y="1729070"/>
            <a:ext cx="8204161" cy="4059555"/>
          </a:xfrm>
          <a:prstGeom prst="rect">
            <a:avLst/>
          </a:prstGeom>
        </p:spPr>
        <p:txBody>
          <a:bodyPr lIns="89330" tIns="44665" rIns="89330" bIns="44665"/>
          <a:lstStyle/>
          <a:p>
            <a:pPr marL="334989" indent="-334989" algn="ctr">
              <a:spcBef>
                <a:spcPct val="20000"/>
              </a:spcBef>
              <a:defRPr/>
            </a:pPr>
            <a:endParaRPr lang="en-US" sz="4600" dirty="0" smtClean="0"/>
          </a:p>
          <a:p>
            <a:pPr marL="334989" indent="-334989" algn="ctr">
              <a:spcBef>
                <a:spcPct val="20000"/>
              </a:spcBef>
              <a:defRPr/>
            </a:pPr>
            <a:r>
              <a:rPr lang="en-US" sz="4600" dirty="0" smtClean="0">
                <a:solidFill>
                  <a:schemeClr val="accent1">
                    <a:lumMod val="20000"/>
                    <a:lumOff val="80000"/>
                  </a:schemeClr>
                </a:solidFill>
              </a:rPr>
              <a:t>Geography </a:t>
            </a:r>
            <a:r>
              <a:rPr lang="en-US" sz="4600" dirty="0" smtClean="0"/>
              <a:t>is the study of the earth and everything on it.</a:t>
            </a:r>
          </a:p>
        </p:txBody>
      </p:sp>
      <p:pic>
        <p:nvPicPr>
          <p:cNvPr id="26626" name="Picture 2" descr="http://t1.gstatic.com/images?q=tbn:lmsdGybhV2n7-M:http://www.dreamstime.com/smiling-planet-earth-thumb2794723.jpg">
            <a:hlinkClick r:id="rId2"/>
          </p:cNvPr>
          <p:cNvPicPr>
            <a:picLocks noChangeAspect="1" noChangeArrowheads="1"/>
          </p:cNvPicPr>
          <p:nvPr/>
        </p:nvPicPr>
        <p:blipFill>
          <a:blip r:embed="rId3" cstate="print"/>
          <a:srcRect/>
          <a:stretch>
            <a:fillRect/>
          </a:stretch>
        </p:blipFill>
        <p:spPr bwMode="auto">
          <a:xfrm>
            <a:off x="443468" y="676594"/>
            <a:ext cx="1071715" cy="1090067"/>
          </a:xfrm>
          <a:prstGeom prst="rect">
            <a:avLst/>
          </a:prstGeom>
          <a:noFill/>
        </p:spPr>
      </p:pic>
      <p:pic>
        <p:nvPicPr>
          <p:cNvPr id="26628" name="Picture 4" descr="http://facweb.stvincent.edu/l2l/gweiers/geography.JPG"/>
          <p:cNvPicPr>
            <a:picLocks noChangeAspect="1" noChangeArrowheads="1"/>
          </p:cNvPicPr>
          <p:nvPr/>
        </p:nvPicPr>
        <p:blipFill>
          <a:blip r:embed="rId4" cstate="print"/>
          <a:srcRect/>
          <a:stretch>
            <a:fillRect/>
          </a:stretch>
        </p:blipFill>
        <p:spPr bwMode="auto">
          <a:xfrm>
            <a:off x="319881" y="411162"/>
            <a:ext cx="2143429" cy="196335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4200000" scaled="0"/>
        </a:gra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934200" y="6324600"/>
            <a:ext cx="1905000" cy="457200"/>
          </a:xfrm>
          <a:noFill/>
        </p:spPr>
        <p:txBody>
          <a:bodyPr/>
          <a:lstStyle/>
          <a:p>
            <a:fld id="{B30CF5DF-9506-419B-BDDD-4A1318BCB83B}" type="slidenum">
              <a:rPr lang="en-US"/>
              <a:pPr/>
              <a:t>30</a:t>
            </a:fld>
            <a:endParaRPr lang="en-US" dirty="0"/>
          </a:p>
        </p:txBody>
      </p:sp>
      <p:sp>
        <p:nvSpPr>
          <p:cNvPr id="3" name="Rectangle 2"/>
          <p:cNvSpPr txBox="1">
            <a:spLocks noChangeArrowheads="1"/>
          </p:cNvSpPr>
          <p:nvPr/>
        </p:nvSpPr>
        <p:spPr>
          <a:xfrm>
            <a:off x="304800" y="457200"/>
            <a:ext cx="8610600" cy="1447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Question 6</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Which of </a:t>
            </a:r>
            <a:r>
              <a:rPr kumimoji="0" 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the</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following is an example of region?</a:t>
            </a:r>
          </a:p>
        </p:txBody>
      </p:sp>
      <p:sp>
        <p:nvSpPr>
          <p:cNvPr id="4" name="Rectangle 3"/>
          <p:cNvSpPr txBox="1">
            <a:spLocks noChangeArrowheads="1"/>
          </p:cNvSpPr>
          <p:nvPr/>
        </p:nvSpPr>
        <p:spPr>
          <a:xfrm>
            <a:off x="762000" y="2362200"/>
            <a:ext cx="3810000" cy="3790950"/>
          </a:xfrm>
          <a:prstGeom prst="rect">
            <a:avLst/>
          </a:prstGeom>
        </p:spPr>
        <p:txBody>
          <a:bodyPr/>
          <a:lstStyle/>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A. Georgia</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C. United States</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4"/>
          <p:cNvSpPr txBox="1">
            <a:spLocks noChangeArrowheads="1"/>
          </p:cNvSpPr>
          <p:nvPr/>
        </p:nvSpPr>
        <p:spPr>
          <a:xfrm>
            <a:off x="4953000" y="2362200"/>
            <a:ext cx="3810000" cy="3810000"/>
          </a:xfrm>
          <a:prstGeom prst="rect">
            <a:avLst/>
          </a:prstGeom>
        </p:spPr>
        <p:txBody>
          <a:bodyPr/>
          <a:lstStyle/>
          <a:p>
            <a:pPr marL="628650" marR="0" lvl="0" indent="-62865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B. South America</a:t>
            </a:r>
          </a:p>
          <a:p>
            <a:pPr marL="628650" marR="0" lvl="0" indent="-62865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628650" marR="0" lvl="0" indent="-62865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628650" marR="0" lvl="0" indent="-62865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D. The Midwest</a:t>
            </a:r>
          </a:p>
        </p:txBody>
      </p:sp>
      <p:pic>
        <p:nvPicPr>
          <p:cNvPr id="6"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396081" y="2544762"/>
            <a:ext cx="304800" cy="304800"/>
          </a:xfrm>
          <a:prstGeom prst="rect">
            <a:avLst/>
          </a:prstGeom>
          <a:noFill/>
          <a:ln w="9525">
            <a:noFill/>
            <a:miter lim="800000"/>
            <a:headEnd/>
            <a:tailEnd/>
          </a:ln>
        </p:spPr>
      </p:pic>
      <p:pic>
        <p:nvPicPr>
          <p:cNvPr id="7"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587081" y="2544762"/>
            <a:ext cx="304800" cy="304800"/>
          </a:xfrm>
          <a:prstGeom prst="rect">
            <a:avLst/>
          </a:prstGeom>
          <a:noFill/>
          <a:ln w="9525">
            <a:noFill/>
            <a:miter lim="800000"/>
            <a:headEnd/>
            <a:tailEnd/>
          </a:ln>
        </p:spPr>
      </p:pic>
      <p:pic>
        <p:nvPicPr>
          <p:cNvPr id="8"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548481" y="4373562"/>
            <a:ext cx="304800" cy="304800"/>
          </a:xfrm>
          <a:prstGeom prst="rect">
            <a:avLst/>
          </a:prstGeom>
          <a:noFill/>
          <a:ln w="9525">
            <a:noFill/>
            <a:miter lim="800000"/>
            <a:headEnd/>
            <a:tailEnd/>
          </a:ln>
        </p:spPr>
      </p:pic>
      <p:pic>
        <p:nvPicPr>
          <p:cNvPr id="9" name="Picture 8">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4510881" y="4297362"/>
            <a:ext cx="304800" cy="304800"/>
          </a:xfrm>
          <a:prstGeom prst="rect">
            <a:avLst/>
          </a:prstGeom>
          <a:noFill/>
          <a:ln w="9525">
            <a:noFill/>
            <a:miter lim="800000"/>
            <a:headEnd/>
            <a:tailEnd/>
          </a:ln>
        </p:spPr>
      </p:pic>
      <p:sp>
        <p:nvSpPr>
          <p:cNvPr id="10" name="AutoShape 10">
            <a:hlinkClick r:id="" action="ppaction://hlinkshowjump?jump=nextslide" highlightClick="1"/>
          </p:cNvPr>
          <p:cNvSpPr>
            <a:spLocks noChangeArrowheads="1"/>
          </p:cNvSpPr>
          <p:nvPr/>
        </p:nvSpPr>
        <p:spPr bwMode="auto">
          <a:xfrm>
            <a:off x="8016081" y="5897562"/>
            <a:ext cx="280988" cy="609600"/>
          </a:xfrm>
          <a:prstGeom prst="actionButtonForwardNext">
            <a:avLst/>
          </a:prstGeom>
          <a:solidFill>
            <a:schemeClr val="accent1"/>
          </a:solidFill>
          <a:ln w="9525">
            <a:solidFill>
              <a:schemeClr val="tx1"/>
            </a:solidFill>
            <a:miter lim="800000"/>
            <a:headEnd/>
            <a:tailEnd/>
          </a:ln>
        </p:spPr>
        <p:txBody>
          <a:bodyPr wrap="none" anchor="ct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38"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38" fill="hold"/>
                                        <p:tgtEl>
                                          <p:spTgt spid="8"/>
                                        </p:tgtEl>
                                      </p:cBhvr>
                                    </p:cmd>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716" fill="hold"/>
                                        <p:tgtEl>
                                          <p:spTgt spid="9"/>
                                        </p:tgtEl>
                                      </p:cBhvr>
                                    </p:cmd>
                                  </p:childTnLst>
                                </p:cTn>
                              </p:par>
                            </p:childTnLst>
                          </p:cTn>
                        </p:par>
                      </p:childTnLst>
                    </p:cTn>
                  </p:par>
                </p:childTnLst>
              </p:cTn>
              <p:nextCondLst>
                <p:cond evt="onClick" delay="0">
                  <p:tgtEl>
                    <p:spTgt spid="9"/>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4200000" scaled="0"/>
        </a:gradFill>
        <a:effectLst/>
      </p:bgPr>
    </p:bg>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6934200" y="6324600"/>
            <a:ext cx="1905000" cy="457200"/>
          </a:xfrm>
          <a:noFill/>
        </p:spPr>
        <p:txBody>
          <a:bodyPr/>
          <a:lstStyle/>
          <a:p>
            <a:fld id="{29867EC4-8E54-4DA1-BBEB-6DD9E92D65B4}" type="slidenum">
              <a:rPr lang="en-US"/>
              <a:pPr/>
              <a:t>31</a:t>
            </a:fld>
            <a:endParaRPr lang="en-US" dirty="0"/>
          </a:p>
        </p:txBody>
      </p:sp>
      <p:sp>
        <p:nvSpPr>
          <p:cNvPr id="3" name="Rectangle 2"/>
          <p:cNvSpPr txBox="1">
            <a:spLocks noChangeArrowheads="1"/>
          </p:cNvSpPr>
          <p:nvPr/>
        </p:nvSpPr>
        <p:spPr>
          <a:xfrm>
            <a:off x="228600" y="762000"/>
            <a:ext cx="8915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Question 7</a:t>
            </a:r>
            <a:br>
              <a:rPr kumimoji="0" lang="en-US" sz="28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What is the name of a person who studies the earth and everything on it?</a:t>
            </a:r>
            <a:r>
              <a:rPr kumimoji="0" lang="en-US" sz="3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p>
        </p:txBody>
      </p:sp>
      <p:sp>
        <p:nvSpPr>
          <p:cNvPr id="4" name="Rectangle 3"/>
          <p:cNvSpPr txBox="1">
            <a:spLocks noChangeArrowheads="1"/>
          </p:cNvSpPr>
          <p:nvPr/>
        </p:nvSpPr>
        <p:spPr>
          <a:xfrm>
            <a:off x="777081" y="2773362"/>
            <a:ext cx="3505200" cy="3790950"/>
          </a:xfrm>
          <a:prstGeom prst="rect">
            <a:avLst/>
          </a:prstGeom>
        </p:spPr>
        <p:txBody>
          <a:bodyPr/>
          <a:lstStyle/>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A. Photographer</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C. Geographer</a:t>
            </a:r>
          </a:p>
          <a:p>
            <a:pPr marL="533400" marR="0" lvl="0" indent="-5334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4"/>
          <p:cNvSpPr txBox="1">
            <a:spLocks noChangeArrowheads="1"/>
          </p:cNvSpPr>
          <p:nvPr/>
        </p:nvSpPr>
        <p:spPr>
          <a:xfrm>
            <a:off x="4663281" y="2697162"/>
            <a:ext cx="3810000" cy="3810000"/>
          </a:xfrm>
          <a:prstGeom prst="rect">
            <a:avLst/>
          </a:prstGeom>
        </p:spPr>
        <p:txBody>
          <a:bodyPr/>
          <a:lstStyle/>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B. Cartographer</a:t>
            </a:r>
          </a:p>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D.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Mapographer</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72281" y="2925762"/>
            <a:ext cx="304800" cy="304800"/>
          </a:xfrm>
          <a:prstGeom prst="rect">
            <a:avLst/>
          </a:prstGeom>
          <a:noFill/>
          <a:ln w="9525">
            <a:noFill/>
            <a:miter lim="800000"/>
            <a:headEnd/>
            <a:tailEnd/>
          </a:ln>
        </p:spPr>
      </p:pic>
      <p:pic>
        <p:nvPicPr>
          <p:cNvPr id="7"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358481" y="2849562"/>
            <a:ext cx="304800" cy="304800"/>
          </a:xfrm>
          <a:prstGeom prst="rect">
            <a:avLst/>
          </a:prstGeom>
          <a:noFill/>
          <a:ln w="9525">
            <a:noFill/>
            <a:miter lim="800000"/>
            <a:headEnd/>
            <a:tailEnd/>
          </a:ln>
        </p:spPr>
      </p:pic>
      <p:pic>
        <p:nvPicPr>
          <p:cNvPr id="8"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4434681" y="4602162"/>
            <a:ext cx="304800" cy="304800"/>
          </a:xfrm>
          <a:prstGeom prst="rect">
            <a:avLst/>
          </a:prstGeom>
          <a:noFill/>
          <a:ln w="9525">
            <a:noFill/>
            <a:miter lim="800000"/>
            <a:headEnd/>
            <a:tailEnd/>
          </a:ln>
        </p:spPr>
      </p:pic>
      <p:pic>
        <p:nvPicPr>
          <p:cNvPr id="9" name="Picture 8">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cstate="print"/>
          <a:srcRect/>
          <a:stretch>
            <a:fillRect/>
          </a:stretch>
        </p:blipFill>
        <p:spPr bwMode="auto">
          <a:xfrm>
            <a:off x="472281" y="4678362"/>
            <a:ext cx="304800" cy="304800"/>
          </a:xfrm>
          <a:prstGeom prst="rect">
            <a:avLst/>
          </a:prstGeom>
          <a:noFill/>
          <a:ln w="9525">
            <a:noFill/>
            <a:miter lim="800000"/>
            <a:headEnd/>
            <a:tailEnd/>
          </a:ln>
        </p:spPr>
      </p:pic>
      <p:sp>
        <p:nvSpPr>
          <p:cNvPr id="10" name="AutoShape 10">
            <a:hlinkClick r:id="" action="ppaction://hlinkshowjump?jump=nextslide" highlightClick="1"/>
          </p:cNvPr>
          <p:cNvSpPr>
            <a:spLocks noChangeArrowheads="1"/>
          </p:cNvSpPr>
          <p:nvPr/>
        </p:nvSpPr>
        <p:spPr bwMode="auto">
          <a:xfrm>
            <a:off x="8016081" y="5973762"/>
            <a:ext cx="280988" cy="5334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38"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38" fill="hold"/>
                                        <p:tgtEl>
                                          <p:spTgt spid="8"/>
                                        </p:tgtEl>
                                      </p:cBhvr>
                                    </p:cmd>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716" fill="hold"/>
                                        <p:tgtEl>
                                          <p:spTgt spid="9"/>
                                        </p:tgtEl>
                                      </p:cBhvr>
                                    </p:cmd>
                                  </p:childTnLst>
                                </p:cTn>
                              </p:par>
                            </p:childTnLst>
                          </p:cTn>
                        </p:par>
                      </p:childTnLst>
                    </p:cTn>
                  </p:par>
                </p:childTnLst>
              </p:cTn>
              <p:nextCondLst>
                <p:cond evt="onClick" delay="0">
                  <p:tgtEl>
                    <p:spTgt spid="9"/>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Big Caslon" charset="0"/>
                <a:ea typeface="ＭＳ Ｐゴシック" charset="0"/>
                <a:cs typeface="ＭＳ Ｐゴシック" charset="0"/>
              </a:rPr>
              <a:t>Examples</a:t>
            </a:r>
          </a:p>
        </p:txBody>
      </p:sp>
      <p:sp>
        <p:nvSpPr>
          <p:cNvPr id="3" name="Content Placeholder 2"/>
          <p:cNvSpPr>
            <a:spLocks noGrp="1"/>
          </p:cNvSpPr>
          <p:nvPr>
            <p:ph idx="1"/>
          </p:nvPr>
        </p:nvSpPr>
        <p:spPr>
          <a:xfrm>
            <a:off x="221734" y="1954601"/>
            <a:ext cx="8351983" cy="4059555"/>
          </a:xfrm>
        </p:spPr>
        <p:txBody>
          <a:bodyPr/>
          <a:lstStyle/>
          <a:p>
            <a:pPr eaLnBrk="1" hangingPunct="1">
              <a:defRPr/>
            </a:pPr>
            <a:r>
              <a:rPr lang="en-US" dirty="0" smtClean="0"/>
              <a:t>Let’s look at the 5 themes for geography for CCA</a:t>
            </a:r>
          </a:p>
          <a:p>
            <a:pPr lvl="1" eaLnBrk="1" hangingPunct="1">
              <a:defRPr/>
            </a:pPr>
            <a:r>
              <a:rPr lang="en-US" dirty="0" smtClean="0"/>
              <a:t>Place: Physical &amp; Cultural</a:t>
            </a:r>
          </a:p>
          <a:p>
            <a:pPr lvl="1" eaLnBrk="1" hangingPunct="1">
              <a:defRPr/>
            </a:pPr>
            <a:r>
              <a:rPr lang="en-US" dirty="0" smtClean="0"/>
              <a:t>Movement</a:t>
            </a:r>
          </a:p>
          <a:p>
            <a:pPr lvl="1" eaLnBrk="1" hangingPunct="1">
              <a:defRPr/>
            </a:pPr>
            <a:r>
              <a:rPr lang="en-US" dirty="0" smtClean="0"/>
              <a:t>Region</a:t>
            </a:r>
          </a:p>
          <a:p>
            <a:pPr lvl="1" eaLnBrk="1" hangingPunct="1">
              <a:defRPr/>
            </a:pPr>
            <a:r>
              <a:rPr lang="en-US" dirty="0" smtClean="0"/>
              <a:t>Interaction</a:t>
            </a:r>
          </a:p>
          <a:p>
            <a:pPr lvl="1" eaLnBrk="1" hangingPunct="1">
              <a:defRPr/>
            </a:pPr>
            <a:r>
              <a:rPr lang="en-US" dirty="0" smtClean="0"/>
              <a:t>Location: Absolute &amp; Relative</a:t>
            </a:r>
          </a:p>
          <a:p>
            <a:pPr lvl="1" eaLnBrk="1" hangingPunct="1">
              <a:defRPr/>
            </a:pPr>
            <a:endParaRPr lang="en-US" dirty="0" smtClean="0"/>
          </a:p>
        </p:txBody>
      </p:sp>
    </p:spTree>
    <p:extLst>
      <p:ext uri="{BB962C8B-B14F-4D97-AF65-F5344CB8AC3E}">
        <p14:creationId xmlns:p14="http://schemas.microsoft.com/office/powerpoint/2010/main" val="890070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Big Caslon" charset="0"/>
                <a:ea typeface="ＭＳ Ｐゴシック" charset="0"/>
                <a:cs typeface="ＭＳ Ｐゴシック" charset="0"/>
              </a:rPr>
              <a:t>Example</a:t>
            </a:r>
          </a:p>
        </p:txBody>
      </p:sp>
      <p:sp>
        <p:nvSpPr>
          <p:cNvPr id="3" name="Content Placeholder 2"/>
          <p:cNvSpPr>
            <a:spLocks noGrp="1"/>
          </p:cNvSpPr>
          <p:nvPr>
            <p:ph idx="1"/>
          </p:nvPr>
        </p:nvSpPr>
        <p:spPr/>
        <p:txBody>
          <a:bodyPr/>
          <a:lstStyle/>
          <a:p>
            <a:pPr eaLnBrk="1" hangingPunct="1">
              <a:defRPr/>
            </a:pPr>
            <a:r>
              <a:rPr lang="en-US" dirty="0" smtClean="0"/>
              <a:t>In pairs please think of examples for each of the themes,</a:t>
            </a:r>
          </a:p>
          <a:p>
            <a:pPr lvl="1" eaLnBrk="1" hangingPunct="1">
              <a:defRPr/>
            </a:pPr>
            <a:r>
              <a:rPr lang="en-US" dirty="0" smtClean="0"/>
              <a:t>You have 5 minutes get to it!</a:t>
            </a:r>
          </a:p>
        </p:txBody>
      </p:sp>
    </p:spTree>
    <p:extLst>
      <p:ext uri="{BB962C8B-B14F-4D97-AF65-F5344CB8AC3E}">
        <p14:creationId xmlns:p14="http://schemas.microsoft.com/office/powerpoint/2010/main" val="3992131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6081" y="182562"/>
            <a:ext cx="8077200" cy="2800767"/>
          </a:xfrm>
          <a:prstGeom prst="rect">
            <a:avLst/>
          </a:prstGeom>
          <a:noFill/>
        </p:spPr>
        <p:txBody>
          <a:bodyPr wrap="square" rtlCol="0">
            <a:spAutoFit/>
          </a:bodyPr>
          <a:lstStyle/>
          <a:p>
            <a:r>
              <a:rPr lang="en-US" sz="3200" dirty="0" smtClean="0">
                <a:solidFill>
                  <a:schemeClr val="bg1"/>
                </a:solidFill>
              </a:rPr>
              <a:t>MAKING SENSE OF IT ALL:</a:t>
            </a:r>
          </a:p>
          <a:p>
            <a:r>
              <a:rPr lang="en-US" dirty="0" smtClean="0">
                <a:solidFill>
                  <a:schemeClr val="bg1"/>
                </a:solidFill>
              </a:rPr>
              <a:t>	</a:t>
            </a:r>
            <a:r>
              <a:rPr lang="en-US" sz="2400" dirty="0" smtClean="0"/>
              <a:t>Now you have learned how geographers study the earth.  Pretend you are a geographer recently landing in the new world.  Using the graphic organizer provided, use the five themes to learn more about one particular region of American Indians.  Be prepared to share your findings with other geographers when you return.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369557" y="2104955"/>
            <a:ext cx="3695568" cy="2104954"/>
          </a:xfrm>
        </p:spPr>
        <p:txBody>
          <a:bodyPr>
            <a:normAutofit fontScale="90000"/>
          </a:bodyPr>
          <a:lstStyle/>
          <a:p>
            <a:pPr eaLnBrk="1" hangingPunct="1"/>
            <a:r>
              <a:rPr lang="en-US">
                <a:latin typeface="Arial" charset="0"/>
                <a:ea typeface="ヒラギノ角ゴ Pro W3" charset="0"/>
                <a:cs typeface="ヒラギノ角ゴ Pro W3" charset="0"/>
              </a:rPr>
              <a:t>Native American Tribes</a:t>
            </a:r>
            <a:br>
              <a:rPr lang="en-US">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481" y="715962"/>
            <a:ext cx="4791920" cy="556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382713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phillipmartin.info/clipart/na_woodlands_map.gif">
            <a:hlinkClick r:id="rId2" action="ppaction://hlinksldjump"/>
          </p:cNvPr>
          <p:cNvPicPr>
            <a:picLocks noChangeAspect="1" noChangeArrowheads="1"/>
          </p:cNvPicPr>
          <p:nvPr/>
        </p:nvPicPr>
        <p:blipFill>
          <a:blip r:embed="rId3" cstate="print"/>
          <a:srcRect/>
          <a:stretch>
            <a:fillRect/>
          </a:stretch>
        </p:blipFill>
        <p:spPr bwMode="auto">
          <a:xfrm>
            <a:off x="243681" y="411162"/>
            <a:ext cx="2078334" cy="2392362"/>
          </a:xfrm>
          <a:prstGeom prst="rect">
            <a:avLst/>
          </a:prstGeom>
          <a:noFill/>
        </p:spPr>
      </p:pic>
      <p:pic>
        <p:nvPicPr>
          <p:cNvPr id="3" name="Picture 2" descr="na_pl_01_map.gif">
            <a:hlinkClick r:id="rId4" action="ppaction://hlinksldjump"/>
          </p:cNvPr>
          <p:cNvPicPr>
            <a:picLocks noChangeAspect="1"/>
          </p:cNvPicPr>
          <p:nvPr/>
        </p:nvPicPr>
        <p:blipFill>
          <a:blip r:embed="rId5" cstate="print"/>
          <a:stretch>
            <a:fillRect/>
          </a:stretch>
        </p:blipFill>
        <p:spPr>
          <a:xfrm>
            <a:off x="929481" y="3535362"/>
            <a:ext cx="2184559" cy="2514600"/>
          </a:xfrm>
          <a:prstGeom prst="rect">
            <a:avLst/>
          </a:prstGeom>
        </p:spPr>
      </p:pic>
      <p:pic>
        <p:nvPicPr>
          <p:cNvPr id="4" name="Picture 1" descr="http://www.phillipmartin.info/clipart/na_sw_map.gif">
            <a:hlinkClick r:id="rId6" action="ppaction://hlinksldjump"/>
          </p:cNvPr>
          <p:cNvPicPr>
            <a:picLocks noChangeAspect="1" noChangeArrowheads="1"/>
          </p:cNvPicPr>
          <p:nvPr/>
        </p:nvPicPr>
        <p:blipFill>
          <a:blip r:embed="rId7" cstate="print"/>
          <a:srcRect/>
          <a:stretch>
            <a:fillRect/>
          </a:stretch>
        </p:blipFill>
        <p:spPr bwMode="auto">
          <a:xfrm>
            <a:off x="3215481" y="792162"/>
            <a:ext cx="2409323" cy="2773362"/>
          </a:xfrm>
          <a:prstGeom prst="rect">
            <a:avLst/>
          </a:prstGeom>
          <a:noFill/>
        </p:spPr>
      </p:pic>
      <p:pic>
        <p:nvPicPr>
          <p:cNvPr id="5" name="Picture 1" descr="http://www.phillipmartin.info/clipart/na_pnw_map%20.gif">
            <a:hlinkClick r:id="rId8" action="ppaction://hlinksldjump"/>
          </p:cNvPr>
          <p:cNvPicPr>
            <a:picLocks noChangeAspect="1" noChangeArrowheads="1"/>
          </p:cNvPicPr>
          <p:nvPr/>
        </p:nvPicPr>
        <p:blipFill>
          <a:blip r:embed="rId9" cstate="print"/>
          <a:srcRect/>
          <a:stretch>
            <a:fillRect/>
          </a:stretch>
        </p:blipFill>
        <p:spPr bwMode="auto">
          <a:xfrm>
            <a:off x="4663281" y="3611562"/>
            <a:ext cx="2362200" cy="2719119"/>
          </a:xfrm>
          <a:prstGeom prst="rect">
            <a:avLst/>
          </a:prstGeom>
          <a:noFill/>
        </p:spPr>
      </p:pic>
      <p:sp>
        <p:nvSpPr>
          <p:cNvPr id="6" name="TextBox 5"/>
          <p:cNvSpPr txBox="1"/>
          <p:nvPr/>
        </p:nvSpPr>
        <p:spPr>
          <a:xfrm>
            <a:off x="6111081" y="334962"/>
            <a:ext cx="2514600" cy="1754326"/>
          </a:xfrm>
          <a:prstGeom prst="rect">
            <a:avLst/>
          </a:prstGeom>
          <a:noFill/>
        </p:spPr>
        <p:txBody>
          <a:bodyPr wrap="square" rtlCol="0">
            <a:spAutoFit/>
          </a:bodyPr>
          <a:lstStyle/>
          <a:p>
            <a:r>
              <a:rPr lang="en-US" dirty="0" smtClean="0"/>
              <a:t>Click on the picture of the tribe your group has chosen to research.  Use the websites at that page to complete the web graph provided.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5081" y="1706562"/>
            <a:ext cx="4432300" cy="923330"/>
          </a:xfrm>
          <a:prstGeom prst="rect">
            <a:avLst/>
          </a:prstGeom>
          <a:ln>
            <a:solidFill>
              <a:schemeClr val="tx1">
                <a:lumMod val="75000"/>
                <a:lumOff val="25000"/>
              </a:schemeClr>
            </a:solidFill>
          </a:ln>
        </p:spPr>
        <p:txBody>
          <a:bodyPr>
            <a:spAutoFit/>
          </a:bodyPr>
          <a:lstStyle/>
          <a:p>
            <a:r>
              <a:rPr lang="en-US" dirty="0" smtClean="0">
                <a:hlinkClick r:id="rId2"/>
              </a:rPr>
              <a:t>http://nativeamericans.mrdonn.org/northeast.html</a:t>
            </a:r>
            <a:endParaRPr lang="en-US" dirty="0" smtClean="0"/>
          </a:p>
          <a:p>
            <a:endParaRPr lang="en-US" dirty="0"/>
          </a:p>
        </p:txBody>
      </p:sp>
      <p:pic>
        <p:nvPicPr>
          <p:cNvPr id="33795" name="Picture 3" descr="http://www.phillipmartin.info/clipart/na_woodlands_map.gif"/>
          <p:cNvPicPr>
            <a:picLocks noChangeAspect="1" noChangeArrowheads="1"/>
          </p:cNvPicPr>
          <p:nvPr/>
        </p:nvPicPr>
        <p:blipFill>
          <a:blip r:embed="rId3" cstate="print"/>
          <a:srcRect/>
          <a:stretch>
            <a:fillRect/>
          </a:stretch>
        </p:blipFill>
        <p:spPr bwMode="auto">
          <a:xfrm>
            <a:off x="167481" y="0"/>
            <a:ext cx="3376086" cy="3886200"/>
          </a:xfrm>
          <a:prstGeom prst="rect">
            <a:avLst/>
          </a:prstGeom>
          <a:noFill/>
        </p:spPr>
      </p:pic>
      <p:sp>
        <p:nvSpPr>
          <p:cNvPr id="5" name="Rectangle 4"/>
          <p:cNvSpPr/>
          <p:nvPr/>
        </p:nvSpPr>
        <p:spPr>
          <a:xfrm>
            <a:off x="3825081" y="2849562"/>
            <a:ext cx="4432300" cy="1200329"/>
          </a:xfrm>
          <a:prstGeom prst="rect">
            <a:avLst/>
          </a:prstGeom>
          <a:ln>
            <a:solidFill>
              <a:schemeClr val="tx1">
                <a:lumMod val="75000"/>
                <a:lumOff val="25000"/>
              </a:schemeClr>
            </a:solidFill>
          </a:ln>
        </p:spPr>
        <p:txBody>
          <a:bodyPr>
            <a:spAutoFit/>
          </a:bodyPr>
          <a:lstStyle/>
          <a:p>
            <a:r>
              <a:rPr lang="en-US" dirty="0" smtClean="0"/>
              <a:t>SHELTER</a:t>
            </a:r>
          </a:p>
          <a:p>
            <a:r>
              <a:rPr lang="en-US" dirty="0" smtClean="0">
                <a:hlinkClick r:id="rId4"/>
              </a:rPr>
              <a:t>http://www.mnsu.edu/emuseum/prehistory/settlements/</a:t>
            </a:r>
            <a:endParaRPr lang="en-US" dirty="0" smtClean="0"/>
          </a:p>
          <a:p>
            <a:endParaRPr lang="en-US" dirty="0"/>
          </a:p>
        </p:txBody>
      </p:sp>
      <p:sp>
        <p:nvSpPr>
          <p:cNvPr id="6" name="Rectangle 5"/>
          <p:cNvSpPr/>
          <p:nvPr/>
        </p:nvSpPr>
        <p:spPr>
          <a:xfrm>
            <a:off x="319881" y="4221162"/>
            <a:ext cx="4432300" cy="1200329"/>
          </a:xfrm>
          <a:prstGeom prst="rect">
            <a:avLst/>
          </a:prstGeom>
          <a:ln>
            <a:solidFill>
              <a:schemeClr val="tx1"/>
            </a:solidFill>
          </a:ln>
        </p:spPr>
        <p:txBody>
          <a:bodyPr>
            <a:spAutoFit/>
          </a:bodyPr>
          <a:lstStyle/>
          <a:p>
            <a:r>
              <a:rPr lang="en-US" dirty="0" smtClean="0"/>
              <a:t>Tribes by state: </a:t>
            </a:r>
            <a:r>
              <a:rPr lang="en-US" dirty="0" smtClean="0">
                <a:hlinkClick r:id="rId5"/>
              </a:rPr>
              <a:t>http://www.kstrom.net/isk/maps/usmapindex.html</a:t>
            </a:r>
            <a:endParaRPr lang="en-US" dirty="0" smtClean="0"/>
          </a:p>
          <a:p>
            <a:endParaRPr lang="en-US" dirty="0"/>
          </a:p>
        </p:txBody>
      </p:sp>
      <p:sp>
        <p:nvSpPr>
          <p:cNvPr id="7" name="Rectangle 6"/>
          <p:cNvSpPr/>
          <p:nvPr/>
        </p:nvSpPr>
        <p:spPr>
          <a:xfrm>
            <a:off x="319881" y="5440362"/>
            <a:ext cx="4432300" cy="1200329"/>
          </a:xfrm>
          <a:prstGeom prst="rect">
            <a:avLst/>
          </a:prstGeom>
          <a:ln>
            <a:solidFill>
              <a:schemeClr val="tx1"/>
            </a:solidFill>
          </a:ln>
        </p:spPr>
        <p:txBody>
          <a:bodyPr>
            <a:spAutoFit/>
          </a:bodyPr>
          <a:lstStyle/>
          <a:p>
            <a:r>
              <a:rPr lang="en-US" dirty="0" smtClean="0"/>
              <a:t>Clothing by region</a:t>
            </a:r>
          </a:p>
          <a:p>
            <a:r>
              <a:rPr lang="en-US" dirty="0" smtClean="0">
                <a:hlinkClick r:id="rId6"/>
              </a:rPr>
              <a:t>http://www.nativetech.org/clothing/regions/regions.html</a:t>
            </a:r>
            <a:endParaRPr lang="en-US" dirty="0" smtClean="0"/>
          </a:p>
          <a:p>
            <a:endParaRPr lang="en-US" dirty="0"/>
          </a:p>
        </p:txBody>
      </p:sp>
      <p:sp>
        <p:nvSpPr>
          <p:cNvPr id="8" name="Rectangle 7"/>
          <p:cNvSpPr/>
          <p:nvPr/>
        </p:nvSpPr>
        <p:spPr>
          <a:xfrm>
            <a:off x="5120481" y="4602162"/>
            <a:ext cx="3505200" cy="1200329"/>
          </a:xfrm>
          <a:prstGeom prst="rect">
            <a:avLst/>
          </a:prstGeom>
          <a:ln>
            <a:solidFill>
              <a:schemeClr val="tx1"/>
            </a:solidFill>
          </a:ln>
        </p:spPr>
        <p:txBody>
          <a:bodyPr wrap="square">
            <a:spAutoFit/>
          </a:bodyPr>
          <a:lstStyle/>
          <a:p>
            <a:r>
              <a:rPr lang="en-US" dirty="0" smtClean="0"/>
              <a:t>Early Tribal Histories</a:t>
            </a:r>
          </a:p>
          <a:p>
            <a:r>
              <a:rPr lang="en-US" dirty="0" smtClean="0">
                <a:hlinkClick r:id="rId7"/>
              </a:rPr>
              <a:t>http://www.tolatsga.org/Compacts.html</a:t>
            </a:r>
            <a:endParaRPr lang="en-US" dirty="0" smtClean="0"/>
          </a:p>
          <a:p>
            <a:endParaRPr lang="en-US" dirty="0"/>
          </a:p>
        </p:txBody>
      </p:sp>
      <p:sp>
        <p:nvSpPr>
          <p:cNvPr id="9" name="Rectangle 8"/>
          <p:cNvSpPr/>
          <p:nvPr/>
        </p:nvSpPr>
        <p:spPr>
          <a:xfrm>
            <a:off x="3825081" y="563562"/>
            <a:ext cx="4572000" cy="923330"/>
          </a:xfrm>
          <a:prstGeom prst="rect">
            <a:avLst/>
          </a:prstGeom>
          <a:ln w="57150">
            <a:solidFill>
              <a:schemeClr val="tx1"/>
            </a:solidFill>
          </a:ln>
        </p:spPr>
        <p:txBody>
          <a:bodyPr wrap="square">
            <a:spAutoFit/>
          </a:bodyPr>
          <a:lstStyle/>
          <a:p>
            <a:r>
              <a:rPr lang="en-US" dirty="0" smtClean="0">
                <a:hlinkClick r:id="rId8"/>
              </a:rPr>
              <a:t>http://www.ahsd25.k12.il.us/Curriculum%20Info/NativeAmericans/woodlandtribes.html</a:t>
            </a:r>
            <a:endParaRPr lang="en-US" dirty="0" smtClean="0"/>
          </a:p>
          <a:p>
            <a:endParaRPr lang="en-US" dirty="0"/>
          </a:p>
        </p:txBody>
      </p:sp>
      <p:sp>
        <p:nvSpPr>
          <p:cNvPr id="10" name="Striped Right Arrow 9">
            <a:hlinkClick r:id="rId9" action="ppaction://hlinksldjump"/>
          </p:cNvPr>
          <p:cNvSpPr/>
          <p:nvPr/>
        </p:nvSpPr>
        <p:spPr>
          <a:xfrm>
            <a:off x="7101681" y="6126162"/>
            <a:ext cx="8382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3681" y="2163762"/>
            <a:ext cx="4432300" cy="923330"/>
          </a:xfrm>
          <a:prstGeom prst="rect">
            <a:avLst/>
          </a:prstGeom>
          <a:ln>
            <a:solidFill>
              <a:schemeClr val="tx1">
                <a:lumMod val="75000"/>
                <a:lumOff val="25000"/>
              </a:schemeClr>
            </a:solidFill>
          </a:ln>
        </p:spPr>
        <p:txBody>
          <a:bodyPr>
            <a:spAutoFit/>
          </a:bodyPr>
          <a:lstStyle/>
          <a:p>
            <a:r>
              <a:rPr lang="en-US" dirty="0" smtClean="0">
                <a:hlinkClick r:id="rId2"/>
              </a:rPr>
              <a:t>http://www.nhusd.k12.ca.us/ALVE/NativeAmerhome.html/Cheyenne/cheyenne.html</a:t>
            </a:r>
            <a:endParaRPr lang="en-US" dirty="0" smtClean="0"/>
          </a:p>
          <a:p>
            <a:endParaRPr lang="en-US" dirty="0"/>
          </a:p>
        </p:txBody>
      </p:sp>
      <p:pic>
        <p:nvPicPr>
          <p:cNvPr id="3" name="Picture 2" descr="na_pl_01_map.gif"/>
          <p:cNvPicPr>
            <a:picLocks noChangeAspect="1"/>
          </p:cNvPicPr>
          <p:nvPr/>
        </p:nvPicPr>
        <p:blipFill>
          <a:blip r:embed="rId3" cstate="print"/>
          <a:stretch>
            <a:fillRect/>
          </a:stretch>
        </p:blipFill>
        <p:spPr>
          <a:xfrm>
            <a:off x="0" y="0"/>
            <a:ext cx="3971925" cy="4572000"/>
          </a:xfrm>
          <a:prstGeom prst="rect">
            <a:avLst/>
          </a:prstGeom>
        </p:spPr>
      </p:pic>
      <p:sp>
        <p:nvSpPr>
          <p:cNvPr id="4" name="Rectangle 3"/>
          <p:cNvSpPr/>
          <p:nvPr/>
        </p:nvSpPr>
        <p:spPr>
          <a:xfrm>
            <a:off x="4053681" y="3230562"/>
            <a:ext cx="4432300" cy="923330"/>
          </a:xfrm>
          <a:prstGeom prst="rect">
            <a:avLst/>
          </a:prstGeom>
          <a:ln>
            <a:solidFill>
              <a:schemeClr val="tx1">
                <a:lumMod val="75000"/>
                <a:lumOff val="25000"/>
              </a:schemeClr>
            </a:solidFill>
          </a:ln>
        </p:spPr>
        <p:txBody>
          <a:bodyPr>
            <a:spAutoFit/>
          </a:bodyPr>
          <a:lstStyle/>
          <a:p>
            <a:r>
              <a:rPr lang="en-US" dirty="0" smtClean="0"/>
              <a:t>SHELTER</a:t>
            </a:r>
          </a:p>
          <a:p>
            <a:r>
              <a:rPr lang="en-US" dirty="0" smtClean="0"/>
              <a:t>http://www.mnsu.edu/emuseum/prehistory/settlements/</a:t>
            </a:r>
            <a:endParaRPr lang="en-US" dirty="0"/>
          </a:p>
        </p:txBody>
      </p:sp>
      <p:sp>
        <p:nvSpPr>
          <p:cNvPr id="5" name="Rectangle 4"/>
          <p:cNvSpPr/>
          <p:nvPr/>
        </p:nvSpPr>
        <p:spPr>
          <a:xfrm>
            <a:off x="167481" y="4525962"/>
            <a:ext cx="4432300" cy="1200329"/>
          </a:xfrm>
          <a:prstGeom prst="rect">
            <a:avLst/>
          </a:prstGeom>
          <a:ln>
            <a:noFill/>
          </a:ln>
        </p:spPr>
        <p:txBody>
          <a:bodyPr>
            <a:spAutoFit/>
          </a:bodyPr>
          <a:lstStyle/>
          <a:p>
            <a:r>
              <a:rPr lang="en-US" dirty="0" smtClean="0"/>
              <a:t>Tribes by state: </a:t>
            </a:r>
            <a:r>
              <a:rPr lang="en-US" dirty="0" smtClean="0">
                <a:hlinkClick r:id="rId4"/>
              </a:rPr>
              <a:t>http://www.kstrom.net/isk/maps/usmapindex.html</a:t>
            </a:r>
            <a:endParaRPr lang="en-US" dirty="0" smtClean="0"/>
          </a:p>
          <a:p>
            <a:endParaRPr lang="en-US" dirty="0"/>
          </a:p>
        </p:txBody>
      </p:sp>
      <p:sp>
        <p:nvSpPr>
          <p:cNvPr id="6" name="Rectangle 5"/>
          <p:cNvSpPr/>
          <p:nvPr/>
        </p:nvSpPr>
        <p:spPr>
          <a:xfrm>
            <a:off x="167481" y="5516562"/>
            <a:ext cx="4432300" cy="1200329"/>
          </a:xfrm>
          <a:prstGeom prst="rect">
            <a:avLst/>
          </a:prstGeom>
          <a:ln>
            <a:solidFill>
              <a:schemeClr val="tx1">
                <a:lumMod val="75000"/>
                <a:lumOff val="25000"/>
              </a:schemeClr>
            </a:solidFill>
          </a:ln>
        </p:spPr>
        <p:txBody>
          <a:bodyPr>
            <a:spAutoFit/>
          </a:bodyPr>
          <a:lstStyle/>
          <a:p>
            <a:r>
              <a:rPr lang="en-US" dirty="0" smtClean="0"/>
              <a:t>Clothing by region</a:t>
            </a:r>
          </a:p>
          <a:p>
            <a:r>
              <a:rPr lang="en-US" dirty="0" smtClean="0">
                <a:hlinkClick r:id="rId5"/>
              </a:rPr>
              <a:t>http://www.nativetech.org/clothing/regions/regions.html</a:t>
            </a:r>
            <a:endParaRPr lang="en-US" dirty="0" smtClean="0"/>
          </a:p>
          <a:p>
            <a:endParaRPr lang="en-US" dirty="0"/>
          </a:p>
        </p:txBody>
      </p:sp>
      <p:sp>
        <p:nvSpPr>
          <p:cNvPr id="7" name="Rectangle 6"/>
          <p:cNvSpPr/>
          <p:nvPr/>
        </p:nvSpPr>
        <p:spPr>
          <a:xfrm>
            <a:off x="5120481" y="4602162"/>
            <a:ext cx="3505200" cy="1200329"/>
          </a:xfrm>
          <a:prstGeom prst="rect">
            <a:avLst/>
          </a:prstGeom>
          <a:ln>
            <a:solidFill>
              <a:schemeClr val="tx1"/>
            </a:solidFill>
          </a:ln>
        </p:spPr>
        <p:txBody>
          <a:bodyPr wrap="square">
            <a:spAutoFit/>
          </a:bodyPr>
          <a:lstStyle/>
          <a:p>
            <a:r>
              <a:rPr lang="en-US" dirty="0" smtClean="0"/>
              <a:t>Early Tribal Histories</a:t>
            </a:r>
          </a:p>
          <a:p>
            <a:r>
              <a:rPr lang="en-US" dirty="0" smtClean="0">
                <a:hlinkClick r:id="rId6"/>
              </a:rPr>
              <a:t>http://www.tolatsga.org/Compacts.html</a:t>
            </a:r>
            <a:endParaRPr lang="en-US" dirty="0" smtClean="0"/>
          </a:p>
          <a:p>
            <a:endParaRPr lang="en-US" dirty="0"/>
          </a:p>
        </p:txBody>
      </p:sp>
      <p:sp>
        <p:nvSpPr>
          <p:cNvPr id="8" name="Rectangle 7"/>
          <p:cNvSpPr/>
          <p:nvPr/>
        </p:nvSpPr>
        <p:spPr>
          <a:xfrm>
            <a:off x="3977481" y="868362"/>
            <a:ext cx="4432300" cy="923330"/>
          </a:xfrm>
          <a:prstGeom prst="rect">
            <a:avLst/>
          </a:prstGeom>
          <a:ln w="38100">
            <a:solidFill>
              <a:schemeClr val="tx1"/>
            </a:solidFill>
          </a:ln>
        </p:spPr>
        <p:txBody>
          <a:bodyPr>
            <a:spAutoFit/>
          </a:bodyPr>
          <a:lstStyle/>
          <a:p>
            <a:r>
              <a:rPr lang="en-US" dirty="0" smtClean="0">
                <a:hlinkClick r:id="rId7"/>
              </a:rPr>
              <a:t>http://inkido.indiana.edu/w310work/romac/plains.html</a:t>
            </a:r>
            <a:endParaRPr lang="en-US" dirty="0" smtClean="0"/>
          </a:p>
          <a:p>
            <a:endParaRPr lang="en-US" dirty="0"/>
          </a:p>
        </p:txBody>
      </p:sp>
      <p:sp>
        <p:nvSpPr>
          <p:cNvPr id="9" name="Striped Right Arrow 8">
            <a:hlinkClick r:id="rId8" action="ppaction://hlinksldjump"/>
          </p:cNvPr>
          <p:cNvSpPr/>
          <p:nvPr/>
        </p:nvSpPr>
        <p:spPr>
          <a:xfrm>
            <a:off x="7101681" y="6126162"/>
            <a:ext cx="8382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7081" y="258763"/>
            <a:ext cx="3962400" cy="1200329"/>
          </a:xfrm>
          <a:prstGeom prst="rect">
            <a:avLst/>
          </a:prstGeom>
          <a:ln>
            <a:solidFill>
              <a:schemeClr val="tx1">
                <a:lumMod val="85000"/>
                <a:lumOff val="15000"/>
              </a:schemeClr>
            </a:solidFill>
          </a:ln>
        </p:spPr>
        <p:txBody>
          <a:bodyPr wrap="square">
            <a:spAutoFit/>
          </a:bodyPr>
          <a:lstStyle/>
          <a:p>
            <a:r>
              <a:rPr lang="en-US" dirty="0" smtClean="0">
                <a:hlinkClick r:id="rId2"/>
              </a:rPr>
              <a:t>http://www.nhusd.k12.ca.us/ALVE/NativeAmerhome.html/Navajo.html/Navajo_Home_Page.html</a:t>
            </a:r>
            <a:endParaRPr lang="en-US" dirty="0" smtClean="0"/>
          </a:p>
          <a:p>
            <a:endParaRPr lang="en-US" dirty="0"/>
          </a:p>
        </p:txBody>
      </p:sp>
      <p:pic>
        <p:nvPicPr>
          <p:cNvPr id="35841" name="Picture 1" descr="http://www.phillipmartin.info/clipart/na_sw_map.gif"/>
          <p:cNvPicPr>
            <a:picLocks noChangeAspect="1" noChangeArrowheads="1"/>
          </p:cNvPicPr>
          <p:nvPr/>
        </p:nvPicPr>
        <p:blipFill>
          <a:blip r:embed="rId3" cstate="print"/>
          <a:srcRect/>
          <a:stretch>
            <a:fillRect/>
          </a:stretch>
        </p:blipFill>
        <p:spPr bwMode="auto">
          <a:xfrm>
            <a:off x="396081" y="0"/>
            <a:ext cx="4104262" cy="4724400"/>
          </a:xfrm>
          <a:prstGeom prst="rect">
            <a:avLst/>
          </a:prstGeom>
          <a:noFill/>
        </p:spPr>
      </p:pic>
      <p:sp>
        <p:nvSpPr>
          <p:cNvPr id="5" name="Rectangle 4"/>
          <p:cNvSpPr/>
          <p:nvPr/>
        </p:nvSpPr>
        <p:spPr>
          <a:xfrm>
            <a:off x="4587081" y="1554162"/>
            <a:ext cx="3962400" cy="1200329"/>
          </a:xfrm>
          <a:prstGeom prst="rect">
            <a:avLst/>
          </a:prstGeom>
          <a:ln>
            <a:solidFill>
              <a:schemeClr val="tx1">
                <a:lumMod val="75000"/>
                <a:lumOff val="25000"/>
              </a:schemeClr>
            </a:solidFill>
          </a:ln>
        </p:spPr>
        <p:txBody>
          <a:bodyPr wrap="square">
            <a:spAutoFit/>
          </a:bodyPr>
          <a:lstStyle/>
          <a:p>
            <a:r>
              <a:rPr lang="en-US" dirty="0" smtClean="0"/>
              <a:t>SHELTER</a:t>
            </a:r>
          </a:p>
          <a:p>
            <a:r>
              <a:rPr lang="en-US" dirty="0" smtClean="0">
                <a:hlinkClick r:id="rId4"/>
              </a:rPr>
              <a:t>http://www.mnsu.edu/emuseum/prehistory/settlements/</a:t>
            </a:r>
            <a:endParaRPr lang="en-US" dirty="0" smtClean="0"/>
          </a:p>
          <a:p>
            <a:endParaRPr lang="en-US" dirty="0"/>
          </a:p>
        </p:txBody>
      </p:sp>
      <p:sp>
        <p:nvSpPr>
          <p:cNvPr id="6" name="Rectangle 5"/>
          <p:cNvSpPr/>
          <p:nvPr/>
        </p:nvSpPr>
        <p:spPr>
          <a:xfrm>
            <a:off x="4587081" y="3916362"/>
            <a:ext cx="4112418" cy="923330"/>
          </a:xfrm>
          <a:prstGeom prst="rect">
            <a:avLst/>
          </a:prstGeom>
          <a:ln>
            <a:solidFill>
              <a:schemeClr val="tx1">
                <a:lumMod val="75000"/>
                <a:lumOff val="25000"/>
              </a:schemeClr>
            </a:solidFill>
          </a:ln>
        </p:spPr>
        <p:txBody>
          <a:bodyPr wrap="square">
            <a:spAutoFit/>
          </a:bodyPr>
          <a:lstStyle/>
          <a:p>
            <a:r>
              <a:rPr lang="en-US" dirty="0" smtClean="0">
                <a:hlinkClick r:id="rId5"/>
              </a:rPr>
              <a:t>http://inkido.indiana.edu/w310work/romac/swest.htm</a:t>
            </a:r>
            <a:endParaRPr lang="en-US" dirty="0" smtClean="0"/>
          </a:p>
          <a:p>
            <a:endParaRPr lang="en-US" dirty="0"/>
          </a:p>
        </p:txBody>
      </p:sp>
      <p:sp>
        <p:nvSpPr>
          <p:cNvPr id="7" name="Rectangle 6"/>
          <p:cNvSpPr/>
          <p:nvPr/>
        </p:nvSpPr>
        <p:spPr>
          <a:xfrm>
            <a:off x="4574381" y="2849562"/>
            <a:ext cx="3975100" cy="923330"/>
          </a:xfrm>
          <a:prstGeom prst="rect">
            <a:avLst/>
          </a:prstGeom>
          <a:ln>
            <a:solidFill>
              <a:schemeClr val="tx1">
                <a:lumMod val="75000"/>
                <a:lumOff val="25000"/>
              </a:schemeClr>
            </a:solidFill>
          </a:ln>
        </p:spPr>
        <p:txBody>
          <a:bodyPr wrap="square">
            <a:spAutoFit/>
          </a:bodyPr>
          <a:lstStyle/>
          <a:p>
            <a:r>
              <a:rPr lang="en-US" dirty="0" smtClean="0">
                <a:hlinkClick r:id="rId6"/>
              </a:rPr>
              <a:t>http://www.greatdreams.com/native/nativehsg.htm</a:t>
            </a:r>
            <a:endParaRPr lang="en-US" dirty="0" smtClean="0"/>
          </a:p>
          <a:p>
            <a:endParaRPr lang="en-US" dirty="0"/>
          </a:p>
        </p:txBody>
      </p:sp>
      <p:sp>
        <p:nvSpPr>
          <p:cNvPr id="8" name="Rectangle 7"/>
          <p:cNvSpPr/>
          <p:nvPr/>
        </p:nvSpPr>
        <p:spPr>
          <a:xfrm>
            <a:off x="91281" y="4678362"/>
            <a:ext cx="4432300" cy="1200329"/>
          </a:xfrm>
          <a:prstGeom prst="rect">
            <a:avLst/>
          </a:prstGeom>
          <a:ln>
            <a:solidFill>
              <a:schemeClr val="tx1">
                <a:lumMod val="85000"/>
                <a:lumOff val="15000"/>
              </a:schemeClr>
            </a:solidFill>
          </a:ln>
        </p:spPr>
        <p:txBody>
          <a:bodyPr>
            <a:spAutoFit/>
          </a:bodyPr>
          <a:lstStyle/>
          <a:p>
            <a:r>
              <a:rPr lang="en-US" dirty="0" smtClean="0"/>
              <a:t>Tribes by state: </a:t>
            </a:r>
            <a:r>
              <a:rPr lang="en-US" dirty="0" smtClean="0">
                <a:hlinkClick r:id="rId7"/>
              </a:rPr>
              <a:t>http://www.kstrom.net/isk/maps/usmapindex.html</a:t>
            </a:r>
            <a:endParaRPr lang="en-US" dirty="0" smtClean="0"/>
          </a:p>
          <a:p>
            <a:endParaRPr lang="en-US" dirty="0"/>
          </a:p>
        </p:txBody>
      </p:sp>
      <p:sp>
        <p:nvSpPr>
          <p:cNvPr id="9" name="Rectangle 8"/>
          <p:cNvSpPr/>
          <p:nvPr/>
        </p:nvSpPr>
        <p:spPr>
          <a:xfrm>
            <a:off x="91281" y="5592762"/>
            <a:ext cx="4432300" cy="1200329"/>
          </a:xfrm>
          <a:prstGeom prst="rect">
            <a:avLst/>
          </a:prstGeom>
          <a:ln>
            <a:solidFill>
              <a:schemeClr val="tx1">
                <a:lumMod val="85000"/>
                <a:lumOff val="15000"/>
              </a:schemeClr>
            </a:solidFill>
          </a:ln>
        </p:spPr>
        <p:txBody>
          <a:bodyPr>
            <a:spAutoFit/>
          </a:bodyPr>
          <a:lstStyle/>
          <a:p>
            <a:r>
              <a:rPr lang="en-US" dirty="0" smtClean="0"/>
              <a:t>Clothing by region</a:t>
            </a:r>
          </a:p>
          <a:p>
            <a:r>
              <a:rPr lang="en-US" dirty="0" smtClean="0">
                <a:hlinkClick r:id="rId8"/>
              </a:rPr>
              <a:t>http://www.nativetech.org/clothing/regions/regions.html</a:t>
            </a:r>
            <a:endParaRPr lang="en-US" dirty="0" smtClean="0"/>
          </a:p>
          <a:p>
            <a:endParaRPr lang="en-US" dirty="0"/>
          </a:p>
        </p:txBody>
      </p:sp>
      <p:sp>
        <p:nvSpPr>
          <p:cNvPr id="10" name="Rectangle 9"/>
          <p:cNvSpPr/>
          <p:nvPr/>
        </p:nvSpPr>
        <p:spPr>
          <a:xfrm>
            <a:off x="5044281" y="5059362"/>
            <a:ext cx="3505200" cy="1200329"/>
          </a:xfrm>
          <a:prstGeom prst="rect">
            <a:avLst/>
          </a:prstGeom>
          <a:ln>
            <a:solidFill>
              <a:schemeClr val="tx1"/>
            </a:solidFill>
          </a:ln>
        </p:spPr>
        <p:txBody>
          <a:bodyPr wrap="square">
            <a:spAutoFit/>
          </a:bodyPr>
          <a:lstStyle/>
          <a:p>
            <a:r>
              <a:rPr lang="en-US" dirty="0" smtClean="0"/>
              <a:t>Early Tribal Histories</a:t>
            </a:r>
          </a:p>
          <a:p>
            <a:r>
              <a:rPr lang="en-US" dirty="0" smtClean="0">
                <a:hlinkClick r:id="rId9"/>
              </a:rPr>
              <a:t>http://www.tolatsga.org/Compacts.html</a:t>
            </a:r>
            <a:endParaRPr lang="en-US" dirty="0" smtClean="0"/>
          </a:p>
          <a:p>
            <a:endParaRPr lang="en-US" dirty="0"/>
          </a:p>
        </p:txBody>
      </p:sp>
      <p:sp>
        <p:nvSpPr>
          <p:cNvPr id="11" name="Striped Right Arrow 10">
            <a:hlinkClick r:id="rId10" action="ppaction://hlinksldjump"/>
          </p:cNvPr>
          <p:cNvSpPr/>
          <p:nvPr/>
        </p:nvSpPr>
        <p:spPr>
          <a:xfrm>
            <a:off x="7101681" y="6126162"/>
            <a:ext cx="8382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13"/>
          <p:cNvSpPr>
            <a:spLocks noChangeArrowheads="1" noChangeShapeType="1" noTextEdit="1"/>
          </p:cNvSpPr>
          <p:nvPr/>
        </p:nvSpPr>
        <p:spPr bwMode="auto">
          <a:xfrm>
            <a:off x="960848" y="2255309"/>
            <a:ext cx="1182582" cy="964771"/>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smtClean="0">
                <a:ln w="9525">
                  <a:round/>
                  <a:headEnd/>
                  <a:tailEnd/>
                </a:ln>
                <a:gradFill rotWithShape="1">
                  <a:gsLst>
                    <a:gs pos="0">
                      <a:srgbClr val="FFE701"/>
                    </a:gs>
                    <a:gs pos="100000">
                      <a:srgbClr val="FE3E02"/>
                    </a:gs>
                  </a:gsLst>
                  <a:lin ang="5400000" scaled="1"/>
                </a:gradFill>
                <a:latin typeface="Comic Sans MS"/>
              </a:rPr>
              <a:t>Place</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sp>
        <p:nvSpPr>
          <p:cNvPr id="4" name="WordArt 13"/>
          <p:cNvSpPr>
            <a:spLocks noChangeArrowheads="1" noChangeShapeType="1" noTextEdit="1"/>
          </p:cNvSpPr>
          <p:nvPr/>
        </p:nvSpPr>
        <p:spPr bwMode="auto">
          <a:xfrm>
            <a:off x="1005681" y="4602162"/>
            <a:ext cx="2069518" cy="1039948"/>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smtClean="0">
                <a:ln w="9525">
                  <a:round/>
                  <a:headEnd/>
                  <a:tailEnd/>
                </a:ln>
                <a:gradFill rotWithShape="1">
                  <a:gsLst>
                    <a:gs pos="0">
                      <a:srgbClr val="FFE701"/>
                    </a:gs>
                    <a:gs pos="100000">
                      <a:srgbClr val="FE3E02"/>
                    </a:gs>
                  </a:gsLst>
                  <a:lin ang="5400000" scaled="1"/>
                </a:gradFill>
                <a:latin typeface="Comic Sans MS"/>
              </a:rPr>
              <a:t>Location</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sp>
        <p:nvSpPr>
          <p:cNvPr id="5" name="WordArt 13"/>
          <p:cNvSpPr>
            <a:spLocks noChangeArrowheads="1" noChangeShapeType="1" noTextEdit="1"/>
          </p:cNvSpPr>
          <p:nvPr/>
        </p:nvSpPr>
        <p:spPr bwMode="auto">
          <a:xfrm>
            <a:off x="4587081" y="3840162"/>
            <a:ext cx="3621657" cy="2242779"/>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smtClean="0">
                <a:ln w="9525">
                  <a:round/>
                  <a:headEnd/>
                  <a:tailEnd/>
                </a:ln>
                <a:gradFill rotWithShape="1">
                  <a:gsLst>
                    <a:gs pos="0">
                      <a:srgbClr val="FFE701"/>
                    </a:gs>
                    <a:gs pos="100000">
                      <a:srgbClr val="FE3E02"/>
                    </a:gs>
                  </a:gsLst>
                  <a:lin ang="5400000" scaled="1"/>
                </a:gradFill>
                <a:latin typeface="Comic Sans MS"/>
              </a:rPr>
              <a:t>Human </a:t>
            </a:r>
          </a:p>
          <a:p>
            <a:pPr algn="ctr"/>
            <a:r>
              <a:rPr lang="en-US" sz="3500" kern="10" dirty="0" smtClean="0">
                <a:ln w="9525">
                  <a:round/>
                  <a:headEnd/>
                  <a:tailEnd/>
                </a:ln>
                <a:gradFill rotWithShape="1">
                  <a:gsLst>
                    <a:gs pos="0">
                      <a:srgbClr val="FFE701"/>
                    </a:gs>
                    <a:gs pos="100000">
                      <a:srgbClr val="FE3E02"/>
                    </a:gs>
                  </a:gsLst>
                  <a:lin ang="5400000" scaled="1"/>
                </a:gradFill>
                <a:latin typeface="Comic Sans MS"/>
              </a:rPr>
              <a:t>  Environment</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sp>
        <p:nvSpPr>
          <p:cNvPr id="6" name="WordArt 13"/>
          <p:cNvSpPr>
            <a:spLocks noChangeArrowheads="1" noChangeShapeType="1" noTextEdit="1"/>
          </p:cNvSpPr>
          <p:nvPr/>
        </p:nvSpPr>
        <p:spPr bwMode="auto">
          <a:xfrm>
            <a:off x="3104277" y="2480840"/>
            <a:ext cx="2069518" cy="1039948"/>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a:ln w="9525">
                  <a:round/>
                  <a:headEnd/>
                  <a:tailEnd/>
                </a:ln>
                <a:gradFill rotWithShape="1">
                  <a:gsLst>
                    <a:gs pos="0">
                      <a:srgbClr val="FFE701"/>
                    </a:gs>
                    <a:gs pos="100000">
                      <a:srgbClr val="FE3E02"/>
                    </a:gs>
                  </a:gsLst>
                  <a:lin ang="5400000" scaled="1"/>
                </a:gradFill>
                <a:latin typeface="Comic Sans MS"/>
              </a:rPr>
              <a:t>MOVEMENT</a:t>
            </a:r>
          </a:p>
        </p:txBody>
      </p:sp>
      <p:sp>
        <p:nvSpPr>
          <p:cNvPr id="7" name="WordArt 13"/>
          <p:cNvSpPr>
            <a:spLocks noChangeArrowheads="1" noChangeShapeType="1" noTextEdit="1"/>
          </p:cNvSpPr>
          <p:nvPr/>
        </p:nvSpPr>
        <p:spPr bwMode="auto">
          <a:xfrm>
            <a:off x="6578111" y="2180132"/>
            <a:ext cx="1626050" cy="1265479"/>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smtClean="0">
                <a:ln w="9525">
                  <a:round/>
                  <a:headEnd/>
                  <a:tailEnd/>
                </a:ln>
                <a:gradFill rotWithShape="1">
                  <a:gsLst>
                    <a:gs pos="0">
                      <a:srgbClr val="FFE701"/>
                    </a:gs>
                    <a:gs pos="100000">
                      <a:srgbClr val="FE3E02"/>
                    </a:gs>
                  </a:gsLst>
                  <a:lin ang="5400000" scaled="1"/>
                </a:gradFill>
                <a:latin typeface="Comic Sans MS"/>
              </a:rPr>
              <a:t>Regions</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sp>
        <p:nvSpPr>
          <p:cNvPr id="9" name="Rectangle 8"/>
          <p:cNvSpPr/>
          <p:nvPr/>
        </p:nvSpPr>
        <p:spPr>
          <a:xfrm>
            <a:off x="325438" y="225531"/>
            <a:ext cx="7819611" cy="1721418"/>
          </a:xfrm>
          <a:prstGeom prst="rect">
            <a:avLst/>
          </a:prstGeom>
          <a:solidFill>
            <a:schemeClr val="bg2">
              <a:lumMod val="25000"/>
            </a:schemeClr>
          </a:solidFill>
          <a:ln>
            <a:solidFill>
              <a:schemeClr val="bg2"/>
            </a:solidFill>
          </a:ln>
        </p:spPr>
        <p:txBody>
          <a:bodyPr wrap="none" lIns="89330" tIns="44665" rIns="89330" bIns="44665">
            <a:spAutoFit/>
          </a:bodyPr>
          <a:lstStyle/>
          <a:p>
            <a:pPr algn="ctr"/>
            <a:r>
              <a:rPr lang="en-US" sz="5300" b="1" spc="97"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Introducing the 5 Themes</a:t>
            </a:r>
          </a:p>
          <a:p>
            <a:pPr algn="ctr"/>
            <a:r>
              <a:rPr lang="en-US" sz="5300" b="1" spc="97"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of Geography</a:t>
            </a:r>
            <a:endParaRPr lang="en-US" sz="5300" b="1" spc="97"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http://www.phillipmartin.info/clipart/na_pnw_map%20.gif"/>
          <p:cNvPicPr>
            <a:picLocks noChangeAspect="1" noChangeArrowheads="1"/>
          </p:cNvPicPr>
          <p:nvPr/>
        </p:nvPicPr>
        <p:blipFill>
          <a:blip r:embed="rId2" cstate="print"/>
          <a:srcRect/>
          <a:stretch>
            <a:fillRect/>
          </a:stretch>
        </p:blipFill>
        <p:spPr bwMode="auto">
          <a:xfrm>
            <a:off x="319881" y="0"/>
            <a:ext cx="3672681" cy="4227609"/>
          </a:xfrm>
          <a:prstGeom prst="rect">
            <a:avLst/>
          </a:prstGeom>
          <a:noFill/>
        </p:spPr>
      </p:pic>
      <p:sp>
        <p:nvSpPr>
          <p:cNvPr id="3" name="Rectangle 2"/>
          <p:cNvSpPr/>
          <p:nvPr/>
        </p:nvSpPr>
        <p:spPr>
          <a:xfrm>
            <a:off x="4129881" y="1782762"/>
            <a:ext cx="4432300" cy="923330"/>
          </a:xfrm>
          <a:prstGeom prst="rect">
            <a:avLst/>
          </a:prstGeom>
        </p:spPr>
        <p:txBody>
          <a:bodyPr>
            <a:spAutoFit/>
          </a:bodyPr>
          <a:lstStyle/>
          <a:p>
            <a:r>
              <a:rPr lang="en-US" dirty="0" smtClean="0">
                <a:hlinkClick r:id="rId3"/>
              </a:rPr>
              <a:t>http://www.nhusd.k12.ca.us/ALVE/wow/Northwest%20Cultures/northwest.htm</a:t>
            </a:r>
            <a:endParaRPr lang="en-US" dirty="0" smtClean="0"/>
          </a:p>
          <a:p>
            <a:endParaRPr lang="en-US" dirty="0"/>
          </a:p>
        </p:txBody>
      </p:sp>
      <p:sp>
        <p:nvSpPr>
          <p:cNvPr id="4" name="Rectangle 3"/>
          <p:cNvSpPr/>
          <p:nvPr/>
        </p:nvSpPr>
        <p:spPr>
          <a:xfrm>
            <a:off x="4206081" y="3001962"/>
            <a:ext cx="4432300" cy="1200329"/>
          </a:xfrm>
          <a:prstGeom prst="rect">
            <a:avLst/>
          </a:prstGeom>
          <a:ln>
            <a:solidFill>
              <a:schemeClr val="tx1"/>
            </a:solidFill>
          </a:ln>
        </p:spPr>
        <p:txBody>
          <a:bodyPr>
            <a:spAutoFit/>
          </a:bodyPr>
          <a:lstStyle/>
          <a:p>
            <a:r>
              <a:rPr lang="en-US" dirty="0" smtClean="0"/>
              <a:t>SHELTER</a:t>
            </a:r>
          </a:p>
          <a:p>
            <a:r>
              <a:rPr lang="en-US" dirty="0" smtClean="0">
                <a:hlinkClick r:id="rId4"/>
              </a:rPr>
              <a:t>http://www.mnsu.edu/emuseum/prehistory/settlements/</a:t>
            </a:r>
            <a:endParaRPr lang="en-US" dirty="0" smtClean="0"/>
          </a:p>
          <a:p>
            <a:endParaRPr lang="en-US" dirty="0"/>
          </a:p>
        </p:txBody>
      </p:sp>
      <p:sp>
        <p:nvSpPr>
          <p:cNvPr id="5" name="Rectangle 4"/>
          <p:cNvSpPr/>
          <p:nvPr/>
        </p:nvSpPr>
        <p:spPr>
          <a:xfrm>
            <a:off x="396081" y="4525962"/>
            <a:ext cx="4432300" cy="1200329"/>
          </a:xfrm>
          <a:prstGeom prst="rect">
            <a:avLst/>
          </a:prstGeom>
          <a:ln>
            <a:solidFill>
              <a:schemeClr val="tx1"/>
            </a:solidFill>
          </a:ln>
        </p:spPr>
        <p:txBody>
          <a:bodyPr>
            <a:spAutoFit/>
          </a:bodyPr>
          <a:lstStyle/>
          <a:p>
            <a:r>
              <a:rPr lang="en-US" dirty="0" smtClean="0"/>
              <a:t>Tribes by state: </a:t>
            </a:r>
            <a:r>
              <a:rPr lang="en-US" dirty="0" smtClean="0">
                <a:hlinkClick r:id="rId5"/>
              </a:rPr>
              <a:t>http://www.kstrom.net/isk/maps/usmapindex.html</a:t>
            </a:r>
            <a:endParaRPr lang="en-US" dirty="0" smtClean="0"/>
          </a:p>
          <a:p>
            <a:endParaRPr lang="en-US" dirty="0"/>
          </a:p>
        </p:txBody>
      </p:sp>
      <p:sp>
        <p:nvSpPr>
          <p:cNvPr id="6" name="Rectangle 5"/>
          <p:cNvSpPr/>
          <p:nvPr/>
        </p:nvSpPr>
        <p:spPr>
          <a:xfrm>
            <a:off x="396081" y="5440362"/>
            <a:ext cx="4432300" cy="1200329"/>
          </a:xfrm>
          <a:prstGeom prst="rect">
            <a:avLst/>
          </a:prstGeom>
          <a:ln>
            <a:solidFill>
              <a:schemeClr val="tx1"/>
            </a:solidFill>
          </a:ln>
        </p:spPr>
        <p:txBody>
          <a:bodyPr>
            <a:spAutoFit/>
          </a:bodyPr>
          <a:lstStyle/>
          <a:p>
            <a:r>
              <a:rPr lang="en-US" dirty="0" smtClean="0"/>
              <a:t>Clothing by region</a:t>
            </a:r>
          </a:p>
          <a:p>
            <a:r>
              <a:rPr lang="en-US" dirty="0" smtClean="0">
                <a:hlinkClick r:id="rId6"/>
              </a:rPr>
              <a:t>http://www.nativetech.org/clothing/regions/regions.html</a:t>
            </a:r>
            <a:endParaRPr lang="en-US" dirty="0" smtClean="0"/>
          </a:p>
          <a:p>
            <a:endParaRPr lang="en-US" dirty="0"/>
          </a:p>
        </p:txBody>
      </p:sp>
      <p:sp>
        <p:nvSpPr>
          <p:cNvPr id="7" name="Rectangle 6"/>
          <p:cNvSpPr/>
          <p:nvPr/>
        </p:nvSpPr>
        <p:spPr>
          <a:xfrm>
            <a:off x="5120481" y="4602162"/>
            <a:ext cx="3505200" cy="1200329"/>
          </a:xfrm>
          <a:prstGeom prst="rect">
            <a:avLst/>
          </a:prstGeom>
          <a:ln>
            <a:solidFill>
              <a:schemeClr val="tx1"/>
            </a:solidFill>
          </a:ln>
        </p:spPr>
        <p:txBody>
          <a:bodyPr wrap="square">
            <a:spAutoFit/>
          </a:bodyPr>
          <a:lstStyle/>
          <a:p>
            <a:r>
              <a:rPr lang="en-US" dirty="0" smtClean="0"/>
              <a:t>Early Tribal Histories</a:t>
            </a:r>
          </a:p>
          <a:p>
            <a:r>
              <a:rPr lang="en-US" dirty="0" smtClean="0">
                <a:hlinkClick r:id="rId7"/>
              </a:rPr>
              <a:t>http://www.tolatsga.org/Compacts.html</a:t>
            </a:r>
            <a:endParaRPr lang="en-US" dirty="0" smtClean="0"/>
          </a:p>
          <a:p>
            <a:endParaRPr lang="en-US" dirty="0"/>
          </a:p>
        </p:txBody>
      </p:sp>
      <p:sp>
        <p:nvSpPr>
          <p:cNvPr id="8" name="Rectangle 7"/>
          <p:cNvSpPr/>
          <p:nvPr/>
        </p:nvSpPr>
        <p:spPr>
          <a:xfrm>
            <a:off x="4129881" y="715962"/>
            <a:ext cx="4432300" cy="923330"/>
          </a:xfrm>
          <a:prstGeom prst="rect">
            <a:avLst/>
          </a:prstGeom>
          <a:ln>
            <a:solidFill>
              <a:schemeClr val="tx1"/>
            </a:solidFill>
          </a:ln>
        </p:spPr>
        <p:txBody>
          <a:bodyPr>
            <a:spAutoFit/>
          </a:bodyPr>
          <a:lstStyle/>
          <a:p>
            <a:r>
              <a:rPr lang="en-US" dirty="0" smtClean="0">
                <a:hlinkClick r:id="rId8"/>
              </a:rPr>
              <a:t>http://inkido.indiana.edu/w310work/romac/nwindian.htm</a:t>
            </a:r>
            <a:endParaRPr lang="en-US" dirty="0" smtClean="0"/>
          </a:p>
          <a:p>
            <a:endParaRPr lang="en-US" dirty="0"/>
          </a:p>
        </p:txBody>
      </p:sp>
      <p:sp>
        <p:nvSpPr>
          <p:cNvPr id="9" name="Striped Right Arrow 8">
            <a:hlinkClick r:id="rId9" action="ppaction://hlinksldjump"/>
          </p:cNvPr>
          <p:cNvSpPr/>
          <p:nvPr/>
        </p:nvSpPr>
        <p:spPr>
          <a:xfrm>
            <a:off x="7101681" y="6126162"/>
            <a:ext cx="8382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75" y="258762"/>
            <a:ext cx="6737614"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Good Job! </a:t>
            </a:r>
          </a:p>
        </p:txBody>
      </p:sp>
      <p:sp>
        <p:nvSpPr>
          <p:cNvPr id="4" name="Rectangle 1026"/>
          <p:cNvSpPr txBox="1">
            <a:spLocks noChangeArrowheads="1"/>
          </p:cNvSpPr>
          <p:nvPr/>
        </p:nvSpPr>
        <p:spPr>
          <a:xfrm>
            <a:off x="472281" y="1401762"/>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REFERENCES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Rectangle 1027"/>
          <p:cNvSpPr txBox="1">
            <a:spLocks noChangeArrowheads="1"/>
          </p:cNvSpPr>
          <p:nvPr/>
        </p:nvSpPr>
        <p:spPr>
          <a:xfrm>
            <a:off x="624681" y="2239962"/>
            <a:ext cx="7772400" cy="4114800"/>
          </a:xfrm>
          <a:prstGeom prst="rect">
            <a:avLst/>
          </a:prstGeom>
        </p:spPr>
        <p:txBody>
          <a:bodyPr/>
          <a:lstStyle/>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hlinkClick r:id="rId2"/>
              </a:rPr>
              <a:t>http://www.funsocialstudies.learninghaven.com/articles/fivethemes.htm</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p>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hlinkClick r:id="rId3"/>
              </a:rPr>
              <a:t>http://www.education-world.com/a_lesson/lesson071.shtml</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p>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hlinkClick r:id="rId4"/>
              </a:rPr>
              <a:t>http://www.classbrain.com/artaskcb/publish/article_34.shtml</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p>
          <a:p>
            <a:pPr marL="334989" marR="0" lvl="0" indent="-334989"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Big Caslon" charset="0"/>
                <a:ea typeface="ＭＳ Ｐゴシック" charset="0"/>
                <a:cs typeface="ＭＳ Ｐゴシック" charset="0"/>
              </a:rPr>
              <a:t>Work Cited</a:t>
            </a:r>
          </a:p>
        </p:txBody>
      </p:sp>
      <p:sp>
        <p:nvSpPr>
          <p:cNvPr id="37891" name="Rectangle 3"/>
          <p:cNvSpPr>
            <a:spLocks noGrp="1" noChangeArrowheads="1"/>
          </p:cNvSpPr>
          <p:nvPr>
            <p:ph type="body" idx="1"/>
          </p:nvPr>
        </p:nvSpPr>
        <p:spPr/>
        <p:txBody>
          <a:bodyPr/>
          <a:lstStyle/>
          <a:p>
            <a:pPr eaLnBrk="1" hangingPunct="1">
              <a:buFontTx/>
              <a:buNone/>
              <a:defRPr/>
            </a:pPr>
            <a:endParaRPr lang="en-US" smtClean="0"/>
          </a:p>
          <a:p>
            <a:pPr eaLnBrk="1" hangingPunct="1">
              <a:defRPr/>
            </a:pPr>
            <a:r>
              <a:rPr lang="en-US" smtClean="0">
                <a:hlinkClick r:id="rId3"/>
              </a:rPr>
              <a:t>http://desizntech.info/2009/03/spice-up-your-desktop/</a:t>
            </a:r>
            <a:endParaRPr lang="en-US" smtClean="0"/>
          </a:p>
          <a:p>
            <a:pPr eaLnBrk="1" hangingPunct="1">
              <a:defRPr/>
            </a:pPr>
            <a:r>
              <a:rPr lang="en-US" smtClean="0">
                <a:hlinkClick r:id="rId4"/>
              </a:rPr>
              <a:t>http://outdoors.webshots.com/photo/2128068680090293398QoyWIW</a:t>
            </a:r>
            <a:endParaRPr lang="en-US" smtClean="0"/>
          </a:p>
          <a:p>
            <a:pPr eaLnBrk="1" hangingPunct="1">
              <a:defRPr/>
            </a:pPr>
            <a:endParaRPr lang="en-US" smtClean="0"/>
          </a:p>
        </p:txBody>
      </p:sp>
    </p:spTree>
    <p:extLst>
      <p:ext uri="{BB962C8B-B14F-4D97-AF65-F5344CB8AC3E}">
        <p14:creationId xmlns:p14="http://schemas.microsoft.com/office/powerpoint/2010/main" val="2881197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3468" y="601416"/>
            <a:ext cx="5543352" cy="1127654"/>
          </a:xfrm>
          <a:prstGeom prst="rect">
            <a:avLst/>
          </a:prstGeom>
        </p:spPr>
        <p:txBody>
          <a:bodyPr lIns="89330" tIns="44665" rIns="89330" bIns="44665"/>
          <a:lstStyle/>
          <a:p>
            <a:pPr algn="ctr">
              <a:spcBef>
                <a:spcPct val="0"/>
              </a:spcBef>
              <a:defRPr/>
            </a:pPr>
            <a:r>
              <a:rPr lang="en-US" sz="4300" dirty="0" smtClean="0">
                <a:latin typeface="+mj-lt"/>
                <a:ea typeface="+mj-ea"/>
                <a:cs typeface="+mj-cs"/>
              </a:rPr>
              <a:t>WHERE DID THE 5 </a:t>
            </a:r>
          </a:p>
          <a:p>
            <a:pPr algn="ctr">
              <a:spcBef>
                <a:spcPct val="0"/>
              </a:spcBef>
              <a:defRPr/>
            </a:pPr>
            <a:r>
              <a:rPr lang="en-US" sz="4300" dirty="0" smtClean="0">
                <a:latin typeface="+mj-lt"/>
                <a:ea typeface="+mj-ea"/>
                <a:cs typeface="+mj-cs"/>
              </a:rPr>
              <a:t>THEMES COME FROM?</a:t>
            </a:r>
          </a:p>
        </p:txBody>
      </p:sp>
      <p:sp>
        <p:nvSpPr>
          <p:cNvPr id="4" name="Rectangle 3"/>
          <p:cNvSpPr txBox="1">
            <a:spLocks noChangeArrowheads="1"/>
          </p:cNvSpPr>
          <p:nvPr/>
        </p:nvSpPr>
        <p:spPr>
          <a:xfrm>
            <a:off x="319881" y="2468562"/>
            <a:ext cx="7538959" cy="4059555"/>
          </a:xfrm>
          <a:prstGeom prst="rect">
            <a:avLst/>
          </a:prstGeom>
        </p:spPr>
        <p:txBody>
          <a:bodyPr lIns="89330" tIns="44665" rIns="89330" bIns="44665"/>
          <a:lstStyle/>
          <a:p>
            <a:pPr marL="334989" indent="-334989">
              <a:spcBef>
                <a:spcPct val="20000"/>
              </a:spcBef>
              <a:defRPr/>
            </a:pPr>
            <a:r>
              <a:rPr lang="en-US" sz="3200" dirty="0" smtClean="0"/>
              <a:t>The 5 Themes of Geography originated by the National Geographic Society to fulfill a need for geographers (people who study the earth and everything on it)</a:t>
            </a:r>
          </a:p>
        </p:txBody>
      </p:sp>
      <p:pic>
        <p:nvPicPr>
          <p:cNvPr id="24578" name="Picture 2" descr="http://www.phillipmartin.info/clipart/landform_map_s.gif">
            <a:hlinkClick r:id="rId2"/>
          </p:cNvPr>
          <p:cNvPicPr>
            <a:picLocks noChangeAspect="1" noChangeArrowheads="1"/>
          </p:cNvPicPr>
          <p:nvPr/>
        </p:nvPicPr>
        <p:blipFill>
          <a:blip r:embed="rId3" cstate="print"/>
          <a:srcRect/>
          <a:stretch>
            <a:fillRect/>
          </a:stretch>
        </p:blipFill>
        <p:spPr bwMode="auto">
          <a:xfrm>
            <a:off x="6208553" y="902123"/>
            <a:ext cx="2217831" cy="128740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REGION GRAPHIC">
            <a:hlinkClick r:id="rId2" action="ppaction://hlinksldjump"/>
          </p:cNvPr>
          <p:cNvPicPr>
            <a:picLocks noChangeAspect="1" noChangeArrowheads="1"/>
          </p:cNvPicPr>
          <p:nvPr/>
        </p:nvPicPr>
        <p:blipFill>
          <a:blip r:embed="rId3" cstate="print"/>
          <a:srcRect/>
          <a:stretch>
            <a:fillRect/>
          </a:stretch>
        </p:blipFill>
        <p:spPr bwMode="auto">
          <a:xfrm>
            <a:off x="7177881" y="2392362"/>
            <a:ext cx="1307079" cy="991623"/>
          </a:xfrm>
          <a:prstGeom prst="rect">
            <a:avLst/>
          </a:prstGeom>
          <a:noFill/>
          <a:ln w="9525">
            <a:noFill/>
            <a:miter lim="800000"/>
            <a:headEnd/>
            <a:tailEnd/>
          </a:ln>
        </p:spPr>
      </p:pic>
      <p:pic>
        <p:nvPicPr>
          <p:cNvPr id="9" name="Picture 6" descr="mp00640_">
            <a:hlinkClick r:id="rId4" action="ppaction://hlinksldjump"/>
          </p:cNvPr>
          <p:cNvPicPr>
            <a:picLocks noChangeAspect="1" noChangeArrowheads="1"/>
          </p:cNvPicPr>
          <p:nvPr/>
        </p:nvPicPr>
        <p:blipFill>
          <a:blip r:embed="rId5" cstate="print"/>
          <a:srcRect/>
          <a:stretch>
            <a:fillRect/>
          </a:stretch>
        </p:blipFill>
        <p:spPr bwMode="auto">
          <a:xfrm>
            <a:off x="7101681" y="5180698"/>
            <a:ext cx="1219200" cy="1235942"/>
          </a:xfrm>
          <a:prstGeom prst="rect">
            <a:avLst/>
          </a:prstGeom>
          <a:noFill/>
          <a:ln w="9525">
            <a:noFill/>
            <a:miter lim="800000"/>
            <a:headEnd/>
            <a:tailEnd/>
          </a:ln>
        </p:spPr>
      </p:pic>
      <p:pic>
        <p:nvPicPr>
          <p:cNvPr id="10" name="Picture 9" descr="forest">
            <a:hlinkClick r:id="rId6" action="ppaction://hlinksldjump"/>
          </p:cNvPr>
          <p:cNvPicPr>
            <a:picLocks noChangeAspect="1" noChangeArrowheads="1"/>
          </p:cNvPicPr>
          <p:nvPr/>
        </p:nvPicPr>
        <p:blipFill>
          <a:blip r:embed="rId7" cstate="print"/>
          <a:srcRect/>
          <a:stretch>
            <a:fillRect/>
          </a:stretch>
        </p:blipFill>
        <p:spPr bwMode="auto">
          <a:xfrm>
            <a:off x="1256494" y="5187209"/>
            <a:ext cx="1304874" cy="1127654"/>
          </a:xfrm>
          <a:prstGeom prst="rect">
            <a:avLst/>
          </a:prstGeom>
          <a:noFill/>
          <a:ln w="9525">
            <a:noFill/>
            <a:miter lim="800000"/>
            <a:headEnd/>
            <a:tailEnd/>
          </a:ln>
        </p:spPr>
      </p:pic>
      <p:pic>
        <p:nvPicPr>
          <p:cNvPr id="11" name="Picture 10" descr="Transport">
            <a:hlinkClick r:id="rId8" action="ppaction://hlinksldjump"/>
          </p:cNvPr>
          <p:cNvPicPr>
            <a:picLocks noChangeAspect="1" noChangeArrowheads="1"/>
          </p:cNvPicPr>
          <p:nvPr/>
        </p:nvPicPr>
        <p:blipFill>
          <a:blip r:embed="rId9" cstate="print"/>
          <a:srcRect/>
          <a:stretch>
            <a:fillRect/>
          </a:stretch>
        </p:blipFill>
        <p:spPr bwMode="auto">
          <a:xfrm>
            <a:off x="1462881" y="3001962"/>
            <a:ext cx="1031948" cy="8269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369557" y="300708"/>
            <a:ext cx="8130249" cy="1730772"/>
          </a:xfrm>
          <a:prstGeom prst="rect">
            <a:avLst/>
          </a:prstGeom>
        </p:spPr>
        <p:txBody>
          <a:bodyPr wrap="square" lIns="89330" tIns="44665" rIns="89330" bIns="44665">
            <a:spAutoFit/>
          </a:bodyPr>
          <a:lstStyle/>
          <a:p>
            <a:pPr lvl="0" algn="ctr">
              <a:spcBef>
                <a:spcPct val="0"/>
              </a:spcBef>
              <a:defRPr/>
            </a:pPr>
            <a:r>
              <a:rPr lang="en-US" sz="3500" dirty="0" smtClean="0"/>
              <a:t>5 THEMES OF GEOGRAPHY</a:t>
            </a:r>
          </a:p>
          <a:p>
            <a:pPr lvl="0" algn="ctr">
              <a:spcBef>
                <a:spcPct val="0"/>
              </a:spcBef>
              <a:defRPr/>
            </a:pPr>
            <a:r>
              <a:rPr lang="en-US" dirty="0" smtClean="0"/>
              <a:t>Visit </a:t>
            </a:r>
            <a:r>
              <a:rPr lang="en-US" dirty="0"/>
              <a:t>each of the following sites.  Follow all buttons on each page.  Save the BACK ARROW button until you are done with each page.  The BACK ARROW button will bring you back to this page.  When you have visited all 5 Themes, click on the RIGHT arrow button below.</a:t>
            </a:r>
            <a:endParaRPr lang="en-US" sz="4300" dirty="0"/>
          </a:p>
        </p:txBody>
      </p:sp>
      <p:sp>
        <p:nvSpPr>
          <p:cNvPr id="3" name="WordArt 13"/>
          <p:cNvSpPr>
            <a:spLocks noChangeArrowheads="1" noChangeShapeType="1" noTextEdit="1"/>
          </p:cNvSpPr>
          <p:nvPr/>
        </p:nvSpPr>
        <p:spPr bwMode="auto">
          <a:xfrm>
            <a:off x="231563" y="2087562"/>
            <a:ext cx="2069518" cy="1039948"/>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a:ln w="9525">
                  <a:round/>
                  <a:headEnd/>
                  <a:tailEnd/>
                </a:ln>
                <a:gradFill rotWithShape="1">
                  <a:gsLst>
                    <a:gs pos="0">
                      <a:srgbClr val="FFE701"/>
                    </a:gs>
                    <a:gs pos="100000">
                      <a:srgbClr val="FE3E02"/>
                    </a:gs>
                  </a:gsLst>
                  <a:lin ang="5400000" scaled="1"/>
                </a:gradFill>
                <a:latin typeface="Comic Sans MS"/>
              </a:rPr>
              <a:t>MOVEMENT</a:t>
            </a:r>
          </a:p>
        </p:txBody>
      </p:sp>
      <p:sp>
        <p:nvSpPr>
          <p:cNvPr id="4" name="WordArt 15"/>
          <p:cNvSpPr>
            <a:spLocks noChangeArrowheads="1" noChangeShapeType="1" noTextEdit="1"/>
          </p:cNvSpPr>
          <p:nvPr/>
        </p:nvSpPr>
        <p:spPr bwMode="auto">
          <a:xfrm>
            <a:off x="5543352" y="1954601"/>
            <a:ext cx="1847784" cy="902123"/>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a:ln w="9525">
                  <a:round/>
                  <a:headEnd/>
                  <a:tailEnd/>
                </a:ln>
                <a:gradFill rotWithShape="1">
                  <a:gsLst>
                    <a:gs pos="0">
                      <a:srgbClr val="FFE701"/>
                    </a:gs>
                    <a:gs pos="100000">
                      <a:srgbClr val="FE3E02"/>
                    </a:gs>
                  </a:gsLst>
                  <a:lin ang="5400000" scaled="1"/>
                </a:gradFill>
                <a:latin typeface="Comic Sans MS"/>
                <a:hlinkClick r:id="rId2" action="ppaction://hlinksldjump"/>
              </a:rPr>
              <a:t>REGION</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pic>
        <p:nvPicPr>
          <p:cNvPr id="5" name="Picture 8" descr="hydroelec">
            <a:hlinkClick r:id="rId10" action="ppaction://hlinksldjump"/>
          </p:cNvPr>
          <p:cNvPicPr>
            <a:picLocks noChangeAspect="1" noChangeArrowheads="1"/>
          </p:cNvPicPr>
          <p:nvPr/>
        </p:nvPicPr>
        <p:blipFill>
          <a:blip r:embed="rId11" cstate="print"/>
          <a:srcRect/>
          <a:stretch>
            <a:fillRect/>
          </a:stretch>
        </p:blipFill>
        <p:spPr bwMode="auto">
          <a:xfrm>
            <a:off x="4358481" y="4525962"/>
            <a:ext cx="990600" cy="1107728"/>
          </a:xfrm>
          <a:prstGeom prst="rect">
            <a:avLst/>
          </a:prstGeom>
          <a:noFill/>
          <a:ln w="9525">
            <a:noFill/>
            <a:miter lim="800000"/>
            <a:headEnd/>
            <a:tailEnd/>
          </a:ln>
        </p:spPr>
      </p:pic>
      <p:sp>
        <p:nvSpPr>
          <p:cNvPr id="6" name="WordArt 14"/>
          <p:cNvSpPr>
            <a:spLocks noChangeArrowheads="1" noChangeShapeType="1" noTextEdit="1"/>
          </p:cNvSpPr>
          <p:nvPr/>
        </p:nvSpPr>
        <p:spPr bwMode="auto">
          <a:xfrm rot="21430228">
            <a:off x="2722055" y="3034166"/>
            <a:ext cx="4434682" cy="1729070"/>
          </a:xfrm>
          <a:prstGeom prst="rect">
            <a:avLst/>
          </a:prstGeom>
        </p:spPr>
        <p:txBody>
          <a:bodyPr wrap="none" lIns="89330" tIns="44665" rIns="89330" bIns="44665" fromWordArt="1">
            <a:prstTxWarp prst="textCascadeUp">
              <a:avLst>
                <a:gd name="adj" fmla="val 46352"/>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1900" kern="10" dirty="0">
                <a:ln w="9525">
                  <a:round/>
                  <a:headEnd/>
                  <a:tailEnd/>
                </a:ln>
                <a:gradFill rotWithShape="1">
                  <a:gsLst>
                    <a:gs pos="0">
                      <a:srgbClr val="FFE701"/>
                    </a:gs>
                    <a:gs pos="100000">
                      <a:srgbClr val="FE3E02"/>
                    </a:gs>
                  </a:gsLst>
                  <a:lin ang="5400000" scaled="1"/>
                </a:gradFill>
                <a:latin typeface="Comic Sans MS"/>
              </a:rPr>
              <a:t>Human-Environment </a:t>
            </a:r>
          </a:p>
        </p:txBody>
      </p:sp>
      <p:sp>
        <p:nvSpPr>
          <p:cNvPr id="7" name="WordArt 11"/>
          <p:cNvSpPr>
            <a:spLocks noChangeArrowheads="1" noChangeShapeType="1" noTextEdit="1"/>
          </p:cNvSpPr>
          <p:nvPr/>
        </p:nvSpPr>
        <p:spPr bwMode="auto">
          <a:xfrm>
            <a:off x="319881" y="4602162"/>
            <a:ext cx="1699961" cy="964771"/>
          </a:xfrm>
          <a:prstGeom prst="rect">
            <a:avLst/>
          </a:prstGeom>
        </p:spPr>
        <p:txBody>
          <a:bodyPr wrap="none" lIns="89330" tIns="44665" rIns="89330" bIns="44665" fromWordArt="1">
            <a:prstTxWarp prst="textCascadeUp">
              <a:avLst>
                <a:gd name="adj" fmla="val 3939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a:ln w="9525">
                  <a:round/>
                  <a:headEnd/>
                  <a:tailEnd/>
                </a:ln>
                <a:gradFill rotWithShape="1">
                  <a:gsLst>
                    <a:gs pos="0">
                      <a:srgbClr val="FFE701"/>
                    </a:gs>
                    <a:gs pos="100000">
                      <a:srgbClr val="FE3E02"/>
                    </a:gs>
                  </a:gsLst>
                  <a:lin ang="5400000" scaled="1"/>
                </a:gradFill>
                <a:latin typeface="Comic Sans MS"/>
                <a:hlinkClick r:id="rId6" action="ppaction://hlinksldjump"/>
              </a:rPr>
              <a:t>PLACE</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sp>
        <p:nvSpPr>
          <p:cNvPr id="8" name="WordArt 12"/>
          <p:cNvSpPr>
            <a:spLocks noChangeArrowheads="1" noChangeShapeType="1" noTextEdit="1"/>
          </p:cNvSpPr>
          <p:nvPr/>
        </p:nvSpPr>
        <p:spPr bwMode="auto">
          <a:xfrm>
            <a:off x="6568281" y="4373562"/>
            <a:ext cx="1773873" cy="964771"/>
          </a:xfrm>
          <a:prstGeom prst="rect">
            <a:avLst/>
          </a:prstGeom>
        </p:spPr>
        <p:txBody>
          <a:bodyPr wrap="none" lIns="89330" tIns="44665" rIns="89330" bIns="44665"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500" kern="10" dirty="0">
                <a:ln w="9525">
                  <a:round/>
                  <a:headEnd/>
                  <a:tailEnd/>
                </a:ln>
                <a:gradFill rotWithShape="1">
                  <a:gsLst>
                    <a:gs pos="0">
                      <a:srgbClr val="FFE701"/>
                    </a:gs>
                    <a:gs pos="100000">
                      <a:srgbClr val="FE3E02"/>
                    </a:gs>
                  </a:gsLst>
                  <a:lin ang="5400000" scaled="1"/>
                </a:gradFill>
                <a:latin typeface="Comic Sans MS"/>
                <a:hlinkClick r:id="rId4" action="ppaction://hlinksldjump"/>
              </a:rPr>
              <a:t>LOCATION</a:t>
            </a:r>
            <a:endParaRPr lang="en-US" sz="3500" kern="10" dirty="0">
              <a:ln w="9525">
                <a:round/>
                <a:headEnd/>
                <a:tailEnd/>
              </a:ln>
              <a:gradFill rotWithShape="1">
                <a:gsLst>
                  <a:gs pos="0">
                    <a:srgbClr val="FFE701"/>
                  </a:gs>
                  <a:gs pos="100000">
                    <a:srgbClr val="FE3E02"/>
                  </a:gs>
                </a:gsLst>
                <a:lin ang="5400000" scaled="1"/>
              </a:gradFill>
              <a:latin typeface="Comic Sans MS"/>
            </a:endParaRPr>
          </a:p>
        </p:txBody>
      </p:sp>
      <p:sp>
        <p:nvSpPr>
          <p:cNvPr id="14" name="Striped Right Arrow 13">
            <a:hlinkClick r:id="rId12" action="ppaction://hlinksldjump"/>
          </p:cNvPr>
          <p:cNvSpPr/>
          <p:nvPr/>
        </p:nvSpPr>
        <p:spPr>
          <a:xfrm>
            <a:off x="4282281" y="6049962"/>
            <a:ext cx="1219200" cy="533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1734" y="751769"/>
            <a:ext cx="8647629" cy="5260849"/>
          </a:xfrm>
          <a:prstGeom prst="rect">
            <a:avLst/>
          </a:prstGeom>
          <a:noFill/>
          <a:ln w="9525">
            <a:noFill/>
            <a:miter lim="800000"/>
            <a:headEnd/>
            <a:tailEnd/>
          </a:ln>
        </p:spPr>
        <p:txBody>
          <a:bodyPr lIns="89330" tIns="44665" rIns="89330" bIns="44665">
            <a:spAutoFit/>
          </a:bodyPr>
          <a:lstStyle/>
          <a:p>
            <a:pPr>
              <a:spcBef>
                <a:spcPct val="50000"/>
              </a:spcBef>
              <a:buFontTx/>
              <a:buChar char="•"/>
            </a:pPr>
            <a:r>
              <a:rPr lang="en-US" sz="3200" b="1" dirty="0">
                <a:solidFill>
                  <a:srgbClr val="FF0000"/>
                </a:solidFill>
                <a:latin typeface="Verdana" pitchFamily="34" charset="0"/>
              </a:rPr>
              <a:t>Movement</a:t>
            </a:r>
            <a:r>
              <a:rPr lang="en-US" sz="3200" dirty="0">
                <a:latin typeface="Verdana" pitchFamily="34" charset="0"/>
              </a:rPr>
              <a:t> includes the movement of people, things, such as goods, as well as communications (the movement of ideas).</a:t>
            </a:r>
          </a:p>
          <a:p>
            <a:pPr>
              <a:spcBef>
                <a:spcPct val="50000"/>
              </a:spcBef>
              <a:buFontTx/>
              <a:buChar char="•"/>
            </a:pPr>
            <a:r>
              <a:rPr lang="en-US" sz="3200" dirty="0">
                <a:latin typeface="Verdana" pitchFamily="34" charset="0"/>
              </a:rPr>
              <a:t>We can describe the type of communications a place has and the main forms of transportation, as well as what goods are exported and imported. These all come under the heading of movement.</a:t>
            </a:r>
          </a:p>
        </p:txBody>
      </p:sp>
      <p:pic>
        <p:nvPicPr>
          <p:cNvPr id="4" name="Picture 8" descr="Transport"/>
          <p:cNvPicPr>
            <a:picLocks noChangeAspect="1" noChangeArrowheads="1"/>
          </p:cNvPicPr>
          <p:nvPr/>
        </p:nvPicPr>
        <p:blipFill>
          <a:blip r:embed="rId2" cstate="print"/>
          <a:srcRect/>
          <a:stretch>
            <a:fillRect/>
          </a:stretch>
        </p:blipFill>
        <p:spPr bwMode="auto">
          <a:xfrm>
            <a:off x="3695568" y="5337563"/>
            <a:ext cx="1407396" cy="1127654"/>
          </a:xfrm>
          <a:prstGeom prst="rect">
            <a:avLst/>
          </a:prstGeom>
          <a:noFill/>
          <a:ln w="9525">
            <a:noFill/>
            <a:miter lim="800000"/>
            <a:headEnd/>
            <a:tailEnd/>
          </a:ln>
        </p:spPr>
      </p:pic>
      <p:sp>
        <p:nvSpPr>
          <p:cNvPr id="5" name="Right Arrow 4">
            <a:hlinkClick r:id="rId3" action="ppaction://hlinksldjump"/>
          </p:cNvPr>
          <p:cNvSpPr/>
          <p:nvPr/>
        </p:nvSpPr>
        <p:spPr>
          <a:xfrm>
            <a:off x="5247706"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
        <p:nvSpPr>
          <p:cNvPr id="6" name="Right Arrow 5">
            <a:hlinkClick r:id="rId4"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65202" y="225531"/>
            <a:ext cx="7538959" cy="1202831"/>
          </a:xfrm>
          <a:prstGeom prst="rect">
            <a:avLst/>
          </a:prstGeom>
        </p:spPr>
        <p:txBody>
          <a:bodyPr lIns="89330" tIns="44665" rIns="89330" bIns="44665"/>
          <a:lstStyle/>
          <a:p>
            <a:pPr algn="ctr">
              <a:spcBef>
                <a:spcPct val="0"/>
              </a:spcBef>
              <a:defRPr/>
            </a:pPr>
            <a:r>
              <a:rPr lang="en-US" sz="4300" dirty="0" smtClean="0">
                <a:latin typeface="+mj-lt"/>
                <a:ea typeface="+mj-ea"/>
                <a:cs typeface="+mj-cs"/>
              </a:rPr>
              <a:t>MOVEMENT</a:t>
            </a:r>
            <a:br>
              <a:rPr lang="en-US" sz="4300" dirty="0" smtClean="0">
                <a:latin typeface="+mj-lt"/>
                <a:ea typeface="+mj-ea"/>
                <a:cs typeface="+mj-cs"/>
              </a:rPr>
            </a:br>
            <a:r>
              <a:rPr lang="en-US" sz="4300" dirty="0" smtClean="0">
                <a:latin typeface="+mj-lt"/>
                <a:ea typeface="+mj-ea"/>
                <a:cs typeface="+mj-cs"/>
              </a:rPr>
              <a:t>Things to think about.</a:t>
            </a:r>
          </a:p>
        </p:txBody>
      </p:sp>
      <p:sp>
        <p:nvSpPr>
          <p:cNvPr id="3" name="TextBox 2"/>
          <p:cNvSpPr txBox="1"/>
          <p:nvPr/>
        </p:nvSpPr>
        <p:spPr>
          <a:xfrm>
            <a:off x="665202" y="1954601"/>
            <a:ext cx="7908515" cy="3968187"/>
          </a:xfrm>
          <a:prstGeom prst="rect">
            <a:avLst/>
          </a:prstGeom>
          <a:noFill/>
        </p:spPr>
        <p:txBody>
          <a:bodyPr wrap="square" lIns="89330" tIns="44665" rIns="89330" bIns="44665" rtlCol="0">
            <a:spAutoFit/>
          </a:bodyPr>
          <a:lstStyle/>
          <a:p>
            <a:pPr>
              <a:lnSpc>
                <a:spcPct val="200000"/>
              </a:lnSpc>
            </a:pPr>
            <a:r>
              <a:rPr lang="en-US" dirty="0" smtClean="0"/>
              <a:t>How did the Native Americans get to the continent of North &amp; South America?</a:t>
            </a:r>
          </a:p>
          <a:p>
            <a:pPr>
              <a:lnSpc>
                <a:spcPct val="200000"/>
              </a:lnSpc>
            </a:pPr>
            <a:r>
              <a:rPr lang="en-US" dirty="0" smtClean="0"/>
              <a:t>What kind of goods did Native Americans trade?</a:t>
            </a:r>
          </a:p>
          <a:p>
            <a:pPr>
              <a:lnSpc>
                <a:spcPct val="200000"/>
              </a:lnSpc>
            </a:pPr>
            <a:r>
              <a:rPr lang="en-US" dirty="0" smtClean="0"/>
              <a:t>Where did they trade goods and ideas?</a:t>
            </a:r>
          </a:p>
          <a:p>
            <a:pPr>
              <a:lnSpc>
                <a:spcPct val="200000"/>
              </a:lnSpc>
            </a:pPr>
            <a:r>
              <a:rPr lang="en-US" dirty="0" smtClean="0"/>
              <a:t>What did they use for transportation?</a:t>
            </a:r>
          </a:p>
          <a:p>
            <a:pPr>
              <a:lnSpc>
                <a:spcPct val="200000"/>
              </a:lnSpc>
            </a:pPr>
            <a:r>
              <a:rPr lang="en-US" dirty="0" smtClean="0"/>
              <a:t>Why did tribes travel or move?</a:t>
            </a:r>
          </a:p>
          <a:p>
            <a:endParaRPr lang="en-US" dirty="0" smtClean="0"/>
          </a:p>
          <a:p>
            <a:r>
              <a:rPr lang="en-US" dirty="0" smtClean="0"/>
              <a:t> </a:t>
            </a:r>
          </a:p>
          <a:p>
            <a:endParaRPr lang="en-US" dirty="0" smtClean="0"/>
          </a:p>
          <a:p>
            <a:endParaRPr lang="en-US" dirty="0"/>
          </a:p>
        </p:txBody>
      </p:sp>
      <p:pic>
        <p:nvPicPr>
          <p:cNvPr id="4" name="Picture 3" descr="na_se_04_seminole_canoe_s.gif"/>
          <p:cNvPicPr>
            <a:picLocks noChangeAspect="1"/>
          </p:cNvPicPr>
          <p:nvPr/>
        </p:nvPicPr>
        <p:blipFill>
          <a:blip r:embed="rId2" cstate="print"/>
          <a:stretch>
            <a:fillRect/>
          </a:stretch>
        </p:blipFill>
        <p:spPr>
          <a:xfrm>
            <a:off x="5469441" y="3683672"/>
            <a:ext cx="1977129" cy="1061874"/>
          </a:xfrm>
          <a:prstGeom prst="rect">
            <a:avLst/>
          </a:prstGeom>
        </p:spPr>
      </p:pic>
      <p:pic>
        <p:nvPicPr>
          <p:cNvPr id="20482" name="Picture 2" descr="http://www.phillipmartin.info/clipart/na_se_woodlands_trail_of_tears_s.gif">
            <a:hlinkClick r:id="rId3"/>
          </p:cNvPr>
          <p:cNvPicPr>
            <a:picLocks noChangeAspect="1" noChangeArrowheads="1"/>
          </p:cNvPicPr>
          <p:nvPr/>
        </p:nvPicPr>
        <p:blipFill>
          <a:blip r:embed="rId4" cstate="print"/>
          <a:srcRect/>
          <a:stretch>
            <a:fillRect/>
          </a:stretch>
        </p:blipFill>
        <p:spPr bwMode="auto">
          <a:xfrm>
            <a:off x="6430289" y="225531"/>
            <a:ext cx="1727678" cy="1061875"/>
          </a:xfrm>
          <a:prstGeom prst="rect">
            <a:avLst/>
          </a:prstGeom>
          <a:noFill/>
        </p:spPr>
      </p:pic>
      <p:sp>
        <p:nvSpPr>
          <p:cNvPr id="6" name="Right Arrow 5">
            <a:hlinkClick r:id="rId5"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34759" y="300708"/>
            <a:ext cx="7538959" cy="1127654"/>
          </a:xfrm>
          <a:prstGeom prst="rect">
            <a:avLst/>
          </a:prstGeom>
        </p:spPr>
        <p:txBody>
          <a:bodyPr lIns="89330" tIns="44665" rIns="89330" bIns="44665"/>
          <a:lstStyle/>
          <a:p>
            <a:pPr algn="ctr">
              <a:spcBef>
                <a:spcPct val="0"/>
              </a:spcBef>
              <a:defRPr/>
            </a:pPr>
            <a:r>
              <a:rPr lang="en-US" sz="4300" dirty="0" smtClean="0">
                <a:latin typeface="+mj-lt"/>
                <a:ea typeface="+mj-ea"/>
                <a:cs typeface="+mj-cs"/>
              </a:rPr>
              <a:t>REGION</a:t>
            </a:r>
          </a:p>
        </p:txBody>
      </p:sp>
      <p:sp>
        <p:nvSpPr>
          <p:cNvPr id="3" name="Rectangle 3"/>
          <p:cNvSpPr txBox="1">
            <a:spLocks noChangeArrowheads="1"/>
          </p:cNvSpPr>
          <p:nvPr/>
        </p:nvSpPr>
        <p:spPr>
          <a:xfrm>
            <a:off x="319881" y="1173162"/>
            <a:ext cx="7982427" cy="4059555"/>
          </a:xfrm>
          <a:prstGeom prst="rect">
            <a:avLst/>
          </a:prstGeom>
        </p:spPr>
        <p:txBody>
          <a:bodyPr lIns="89330" tIns="44665" rIns="89330" bIns="44665"/>
          <a:lstStyle/>
          <a:p>
            <a:pPr>
              <a:defRPr/>
            </a:pPr>
            <a:r>
              <a:rPr lang="en-US" sz="2500" b="1" dirty="0"/>
              <a:t>The world is divided into different areas based upon similarities &amp; differences.</a:t>
            </a:r>
          </a:p>
          <a:p>
            <a:pPr lvl="1">
              <a:defRPr/>
            </a:pPr>
            <a:r>
              <a:rPr lang="en-US" sz="2400" dirty="0"/>
              <a:t>Climate </a:t>
            </a:r>
          </a:p>
          <a:p>
            <a:pPr lvl="1">
              <a:defRPr/>
            </a:pPr>
            <a:r>
              <a:rPr lang="en-US" sz="2400" dirty="0"/>
              <a:t>Location</a:t>
            </a:r>
          </a:p>
          <a:p>
            <a:pPr lvl="1">
              <a:defRPr/>
            </a:pPr>
            <a:r>
              <a:rPr lang="en-US" sz="2400" dirty="0"/>
              <a:t>Beliefs</a:t>
            </a:r>
          </a:p>
          <a:p>
            <a:pPr lvl="1">
              <a:defRPr/>
            </a:pPr>
            <a:r>
              <a:rPr lang="en-US" sz="2400" dirty="0"/>
              <a:t>Languages</a:t>
            </a:r>
          </a:p>
          <a:p>
            <a:pPr lvl="1">
              <a:defRPr/>
            </a:pPr>
            <a:r>
              <a:rPr lang="en-US" sz="2400" dirty="0"/>
              <a:t>Ethnicity/Race</a:t>
            </a:r>
          </a:p>
          <a:p>
            <a:pPr lvl="1">
              <a:defRPr/>
            </a:pPr>
            <a:r>
              <a:rPr lang="en-US" sz="2400" dirty="0"/>
              <a:t>Types of Governments</a:t>
            </a:r>
          </a:p>
        </p:txBody>
      </p:sp>
      <p:pic>
        <p:nvPicPr>
          <p:cNvPr id="4" name="Picture 7" descr="REGION GRAPHIC">
            <a:hlinkClick r:id="rId2" action="ppaction://hlinksldjump"/>
          </p:cNvPr>
          <p:cNvPicPr>
            <a:picLocks noChangeAspect="1" noChangeArrowheads="1"/>
          </p:cNvPicPr>
          <p:nvPr/>
        </p:nvPicPr>
        <p:blipFill>
          <a:blip r:embed="rId3" cstate="print"/>
          <a:srcRect/>
          <a:stretch>
            <a:fillRect/>
          </a:stretch>
        </p:blipFill>
        <p:spPr bwMode="auto">
          <a:xfrm>
            <a:off x="3843391" y="5563094"/>
            <a:ext cx="1090015" cy="826946"/>
          </a:xfrm>
          <a:prstGeom prst="rect">
            <a:avLst/>
          </a:prstGeom>
          <a:noFill/>
          <a:ln w="9525">
            <a:noFill/>
            <a:miter lim="800000"/>
            <a:headEnd/>
            <a:tailEnd/>
          </a:ln>
        </p:spPr>
      </p:pic>
      <p:sp>
        <p:nvSpPr>
          <p:cNvPr id="5" name="Right Arrow 4">
            <a:hlinkClick r:id="rId4" action="ppaction://hlinksldjump"/>
          </p:cNvPr>
          <p:cNvSpPr/>
          <p:nvPr/>
        </p:nvSpPr>
        <p:spPr>
          <a:xfrm>
            <a:off x="5247706"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
        <p:nvSpPr>
          <p:cNvPr id="6" name="Right Arrow 5">
            <a:hlinkClick r:id="rId5" action="ppaction://hlinksldjump"/>
          </p:cNvPr>
          <p:cNvSpPr/>
          <p:nvPr/>
        </p:nvSpPr>
        <p:spPr>
          <a:xfrm flipH="1">
            <a:off x="2660809" y="5638271"/>
            <a:ext cx="960848" cy="52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330" tIns="44665" rIns="89330" bIns="44665"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898</TotalTime>
  <Words>1288</Words>
  <Application>Microsoft Macintosh PowerPoint</Application>
  <PresentationFormat>Custom</PresentationFormat>
  <Paragraphs>279</Paragraphs>
  <Slides>42</Slides>
  <Notes>5</Notes>
  <HiddenSlides>0</HiddenSlides>
  <MMClips>25</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Using the 5 Themes of Geography to study the lives of Native Americans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vt:lpstr>
      <vt:lpstr>Examples</vt:lpstr>
      <vt:lpstr>PowerPoint Presentation</vt:lpstr>
      <vt:lpstr>PowerPoint Presentation</vt:lpstr>
      <vt:lpstr>Interaction</vt:lpstr>
      <vt:lpstr>Interaction</vt:lpstr>
      <vt:lpstr>PowerPoint Presentation</vt:lpstr>
      <vt:lpstr>PowerPoint Presentation</vt:lpstr>
      <vt:lpstr>PowerPoint Presentation</vt:lpstr>
      <vt:lpstr>PowerPoint Presentation</vt:lpstr>
      <vt:lpstr>PowerPoint Presentation</vt:lpstr>
      <vt:lpstr>PowerPoint Presentation</vt:lpstr>
      <vt:lpstr>Physical Characteristics</vt:lpstr>
      <vt:lpstr>Cultural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vt:lpstr>
      <vt:lpstr>Example</vt:lpstr>
      <vt:lpstr>PowerPoint Presentation</vt:lpstr>
      <vt:lpstr>Native American Tribes </vt:lpstr>
      <vt:lpstr>PowerPoint Presentation</vt:lpstr>
      <vt:lpstr>PowerPoint Presentation</vt:lpstr>
      <vt:lpstr>PowerPoint Presentation</vt:lpstr>
      <vt:lpstr>PowerPoint Presentation</vt:lpstr>
      <vt:lpstr>PowerPoint Presentation</vt:lpstr>
      <vt:lpstr>PowerPoint Presentation</vt:lpstr>
      <vt:lpstr>Work Cited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5 Themes of Geography to study the lives of Native Americans   </dc:title>
  <dc:creator>Jodie Stoltenow</dc:creator>
  <cp:lastModifiedBy>Kim Meller</cp:lastModifiedBy>
  <cp:revision>7</cp:revision>
  <dcterms:created xsi:type="dcterms:W3CDTF">2009-09-12T17:29:00Z</dcterms:created>
  <dcterms:modified xsi:type="dcterms:W3CDTF">2013-08-11T21:16:07Z</dcterms:modified>
</cp:coreProperties>
</file>