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55"/>
  </p:notesMasterIdLst>
  <p:sldIdLst>
    <p:sldId id="342" r:id="rId2"/>
    <p:sldId id="259" r:id="rId3"/>
    <p:sldId id="258" r:id="rId4"/>
    <p:sldId id="286" r:id="rId5"/>
    <p:sldId id="289" r:id="rId6"/>
    <p:sldId id="291" r:id="rId7"/>
    <p:sldId id="341" r:id="rId8"/>
    <p:sldId id="295" r:id="rId9"/>
    <p:sldId id="296" r:id="rId10"/>
    <p:sldId id="297" r:id="rId11"/>
    <p:sldId id="301" r:id="rId12"/>
    <p:sldId id="299" r:id="rId13"/>
    <p:sldId id="302" r:id="rId14"/>
    <p:sldId id="303" r:id="rId15"/>
    <p:sldId id="304" r:id="rId16"/>
    <p:sldId id="306" r:id="rId17"/>
    <p:sldId id="307" r:id="rId18"/>
    <p:sldId id="309" r:id="rId19"/>
    <p:sldId id="308" r:id="rId20"/>
    <p:sldId id="310" r:id="rId21"/>
    <p:sldId id="311" r:id="rId22"/>
    <p:sldId id="312" r:id="rId23"/>
    <p:sldId id="264" r:id="rId24"/>
    <p:sldId id="313" r:id="rId25"/>
    <p:sldId id="314" r:id="rId26"/>
    <p:sldId id="315" r:id="rId27"/>
    <p:sldId id="265" r:id="rId28"/>
    <p:sldId id="316" r:id="rId29"/>
    <p:sldId id="269" r:id="rId30"/>
    <p:sldId id="317" r:id="rId31"/>
    <p:sldId id="318" r:id="rId32"/>
    <p:sldId id="271" r:id="rId33"/>
    <p:sldId id="273" r:id="rId34"/>
    <p:sldId id="321" r:id="rId35"/>
    <p:sldId id="322" r:id="rId36"/>
    <p:sldId id="320" r:id="rId37"/>
    <p:sldId id="323" r:id="rId38"/>
    <p:sldId id="343" r:id="rId39"/>
    <p:sldId id="344" r:id="rId40"/>
    <p:sldId id="325" r:id="rId41"/>
    <p:sldId id="326" r:id="rId42"/>
    <p:sldId id="345" r:id="rId43"/>
    <p:sldId id="346" r:id="rId44"/>
    <p:sldId id="328" r:id="rId45"/>
    <p:sldId id="329" r:id="rId46"/>
    <p:sldId id="347" r:id="rId47"/>
    <p:sldId id="348" r:id="rId48"/>
    <p:sldId id="349" r:id="rId49"/>
    <p:sldId id="350" r:id="rId50"/>
    <p:sldId id="351" r:id="rId51"/>
    <p:sldId id="352" r:id="rId52"/>
    <p:sldId id="353" r:id="rId53"/>
    <p:sldId id="340"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72" charset="0"/>
        <a:ea typeface="ヒラギノ角ゴ Pro W3" pitchFamily="-72" charset="-128"/>
        <a:cs typeface="ヒラギノ角ゴ Pro W3" pitchFamily="-72" charset="-128"/>
      </a:defRPr>
    </a:lvl1pPr>
    <a:lvl2pPr marL="457200" algn="l" rtl="0" fontAlgn="base">
      <a:spcBef>
        <a:spcPct val="0"/>
      </a:spcBef>
      <a:spcAft>
        <a:spcPct val="0"/>
      </a:spcAft>
      <a:defRPr kern="1200">
        <a:solidFill>
          <a:schemeClr val="tx1"/>
        </a:solidFill>
        <a:latin typeface="Arial" pitchFamily="-72" charset="0"/>
        <a:ea typeface="ヒラギノ角ゴ Pro W3" pitchFamily="-72" charset="-128"/>
        <a:cs typeface="ヒラギノ角ゴ Pro W3" pitchFamily="-72" charset="-128"/>
      </a:defRPr>
    </a:lvl2pPr>
    <a:lvl3pPr marL="914400" algn="l" rtl="0" fontAlgn="base">
      <a:spcBef>
        <a:spcPct val="0"/>
      </a:spcBef>
      <a:spcAft>
        <a:spcPct val="0"/>
      </a:spcAft>
      <a:defRPr kern="1200">
        <a:solidFill>
          <a:schemeClr val="tx1"/>
        </a:solidFill>
        <a:latin typeface="Arial" pitchFamily="-72" charset="0"/>
        <a:ea typeface="ヒラギノ角ゴ Pro W3" pitchFamily="-72" charset="-128"/>
        <a:cs typeface="ヒラギノ角ゴ Pro W3" pitchFamily="-72" charset="-128"/>
      </a:defRPr>
    </a:lvl3pPr>
    <a:lvl4pPr marL="1371600" algn="l" rtl="0" fontAlgn="base">
      <a:spcBef>
        <a:spcPct val="0"/>
      </a:spcBef>
      <a:spcAft>
        <a:spcPct val="0"/>
      </a:spcAft>
      <a:defRPr kern="1200">
        <a:solidFill>
          <a:schemeClr val="tx1"/>
        </a:solidFill>
        <a:latin typeface="Arial" pitchFamily="-72" charset="0"/>
        <a:ea typeface="ヒラギノ角ゴ Pro W3" pitchFamily="-72" charset="-128"/>
        <a:cs typeface="ヒラギノ角ゴ Pro W3" pitchFamily="-72" charset="-128"/>
      </a:defRPr>
    </a:lvl4pPr>
    <a:lvl5pPr marL="1828800" algn="l" rtl="0" fontAlgn="base">
      <a:spcBef>
        <a:spcPct val="0"/>
      </a:spcBef>
      <a:spcAft>
        <a:spcPct val="0"/>
      </a:spcAft>
      <a:defRPr kern="1200">
        <a:solidFill>
          <a:schemeClr val="tx1"/>
        </a:solidFill>
        <a:latin typeface="Arial" pitchFamily="-72" charset="0"/>
        <a:ea typeface="ヒラギノ角ゴ Pro W3" pitchFamily="-72" charset="-128"/>
        <a:cs typeface="ヒラギノ角ゴ Pro W3" pitchFamily="-72" charset="-128"/>
      </a:defRPr>
    </a:lvl5pPr>
    <a:lvl6pPr marL="2286000" algn="l" defTabSz="457200" rtl="0" eaLnBrk="1" latinLnBrk="0" hangingPunct="1">
      <a:defRPr kern="1200">
        <a:solidFill>
          <a:schemeClr val="tx1"/>
        </a:solidFill>
        <a:latin typeface="Arial" pitchFamily="-72" charset="0"/>
        <a:ea typeface="ヒラギノ角ゴ Pro W3" pitchFamily="-72" charset="-128"/>
        <a:cs typeface="ヒラギノ角ゴ Pro W3" pitchFamily="-72" charset="-128"/>
      </a:defRPr>
    </a:lvl6pPr>
    <a:lvl7pPr marL="2743200" algn="l" defTabSz="457200" rtl="0" eaLnBrk="1" latinLnBrk="0" hangingPunct="1">
      <a:defRPr kern="1200">
        <a:solidFill>
          <a:schemeClr val="tx1"/>
        </a:solidFill>
        <a:latin typeface="Arial" pitchFamily="-72" charset="0"/>
        <a:ea typeface="ヒラギノ角ゴ Pro W3" pitchFamily="-72" charset="-128"/>
        <a:cs typeface="ヒラギノ角ゴ Pro W3" pitchFamily="-72" charset="-128"/>
      </a:defRPr>
    </a:lvl7pPr>
    <a:lvl8pPr marL="3200400" algn="l" defTabSz="457200" rtl="0" eaLnBrk="1" latinLnBrk="0" hangingPunct="1">
      <a:defRPr kern="1200">
        <a:solidFill>
          <a:schemeClr val="tx1"/>
        </a:solidFill>
        <a:latin typeface="Arial" pitchFamily="-72" charset="0"/>
        <a:ea typeface="ヒラギノ角ゴ Pro W3" pitchFamily="-72" charset="-128"/>
        <a:cs typeface="ヒラギノ角ゴ Pro W3" pitchFamily="-72" charset="-128"/>
      </a:defRPr>
    </a:lvl8pPr>
    <a:lvl9pPr marL="3657600" algn="l" defTabSz="457200" rtl="0" eaLnBrk="1" latinLnBrk="0" hangingPunct="1">
      <a:defRPr kern="1200">
        <a:solidFill>
          <a:schemeClr val="tx1"/>
        </a:solidFill>
        <a:latin typeface="Arial" pitchFamily="-72" charset="0"/>
        <a:ea typeface="ヒラギノ角ゴ Pro W3" pitchFamily="-72" charset="-128"/>
        <a:cs typeface="ヒラギノ角ゴ Pro W3"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F867F"/>
    <a:srgbClr val="4D4D4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7050" autoAdjust="0"/>
  </p:normalViewPr>
  <p:slideViewPr>
    <p:cSldViewPr>
      <p:cViewPr varScale="1">
        <p:scale>
          <a:sx n="87" d="100"/>
          <a:sy n="87" d="100"/>
        </p:scale>
        <p:origin x="-112"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455EB0A6-8DBC-432B-85D7-97C567C26BF1}" type="datetimeFigureOut">
              <a:rPr lang="en-US"/>
              <a:pPr>
                <a:defRPr/>
              </a:pPr>
              <a:t>5/17/11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17742496-4E76-4C51-B601-E398F450543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ヒラギノ角ゴ Pro W3" pitchFamily="-72" charset="-128"/>
        <a:cs typeface="ヒラギノ角ゴ Pro W3" pitchFamily="-72" charset="-128"/>
      </a:defRPr>
    </a:lvl1pPr>
    <a:lvl2pPr marL="457200" algn="l" rtl="0" fontAlgn="base">
      <a:spcBef>
        <a:spcPct val="30000"/>
      </a:spcBef>
      <a:spcAft>
        <a:spcPct val="0"/>
      </a:spcAft>
      <a:defRPr sz="1200" kern="1200">
        <a:solidFill>
          <a:schemeClr val="tx1"/>
        </a:solidFill>
        <a:latin typeface="+mn-lt"/>
        <a:ea typeface="ヒラギノ角ゴ Pro W3" pitchFamily="-72" charset="-128"/>
        <a:cs typeface="+mn-cs"/>
      </a:defRPr>
    </a:lvl2pPr>
    <a:lvl3pPr marL="914400" algn="l" rtl="0" fontAlgn="base">
      <a:spcBef>
        <a:spcPct val="30000"/>
      </a:spcBef>
      <a:spcAft>
        <a:spcPct val="0"/>
      </a:spcAft>
      <a:defRPr sz="1200" kern="1200">
        <a:solidFill>
          <a:schemeClr val="tx1"/>
        </a:solidFill>
        <a:latin typeface="+mn-lt"/>
        <a:ea typeface="ヒラギノ角ゴ Pro W3" pitchFamily="-72" charset="-128"/>
        <a:cs typeface="+mn-cs"/>
      </a:defRPr>
    </a:lvl3pPr>
    <a:lvl4pPr marL="1371600" algn="l" rtl="0" fontAlgn="base">
      <a:spcBef>
        <a:spcPct val="30000"/>
      </a:spcBef>
      <a:spcAft>
        <a:spcPct val="0"/>
      </a:spcAft>
      <a:defRPr sz="1200" kern="1200">
        <a:solidFill>
          <a:schemeClr val="tx1"/>
        </a:solidFill>
        <a:latin typeface="+mn-lt"/>
        <a:ea typeface="ヒラギノ角ゴ Pro W3" pitchFamily="-72" charset="-128"/>
        <a:cs typeface="+mn-cs"/>
      </a:defRPr>
    </a:lvl4pPr>
    <a:lvl5pPr marL="1828800" algn="l" rtl="0" fontAlgn="base">
      <a:spcBef>
        <a:spcPct val="30000"/>
      </a:spcBef>
      <a:spcAft>
        <a:spcPct val="0"/>
      </a:spcAft>
      <a:defRPr sz="1200" kern="1200">
        <a:solidFill>
          <a:schemeClr val="tx1"/>
        </a:solidFill>
        <a:latin typeface="+mn-lt"/>
        <a:ea typeface="ヒラギノ角ゴ Pro W3"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8A6FD8-0458-4E70-AED5-05BF9C32AF5E}" type="slidenum">
              <a:rPr lang="en-US">
                <a:ea typeface="ヒラギノ角ゴ Pro W3" pitchFamily="-72" charset="-128"/>
                <a:cs typeface="ヒラギノ角ゴ Pro W3" pitchFamily="-72" charset="-128"/>
              </a:rPr>
              <a:pPr fontAlgn="base">
                <a:spcBef>
                  <a:spcPct val="0"/>
                </a:spcBef>
                <a:spcAft>
                  <a:spcPct val="0"/>
                </a:spcAft>
              </a:pPr>
              <a:t>3</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Seventh group on the timeline please come up and point out the location of the map of your battle.</a:t>
            </a: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03DB56-589F-4853-8721-EF1E27A42CAC}" type="slidenum">
              <a:rPr lang="en-US">
                <a:ea typeface="ヒラギノ角ゴ Pro W3" pitchFamily="-72" charset="-128"/>
                <a:cs typeface="ヒラギノ角ゴ Pro W3" pitchFamily="-72" charset="-128"/>
              </a:rPr>
              <a:pPr fontAlgn="base">
                <a:spcBef>
                  <a:spcPct val="0"/>
                </a:spcBef>
                <a:spcAft>
                  <a:spcPct val="0"/>
                </a:spcAft>
              </a:pPr>
              <a:t>20</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Eighth group on the timeline please come up and point out the location of the map of your battle.</a:t>
            </a:r>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964568-C53D-463B-8765-D2E405528262}" type="slidenum">
              <a:rPr lang="en-US">
                <a:ea typeface="ヒラギノ角ゴ Pro W3" pitchFamily="-72" charset="-128"/>
                <a:cs typeface="ヒラギノ角ゴ Pro W3" pitchFamily="-72" charset="-128"/>
              </a:rPr>
              <a:pPr fontAlgn="base">
                <a:spcBef>
                  <a:spcPct val="0"/>
                </a:spcBef>
                <a:spcAft>
                  <a:spcPct val="0"/>
                </a:spcAft>
              </a:pPr>
              <a:t>22</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Ninth group on the timeline please come up and point out the location of the map of your battle.</a:t>
            </a:r>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750C8A-61D4-4504-9B5C-6EE187B09D72}" type="slidenum">
              <a:rPr lang="en-US">
                <a:ea typeface="ヒラギノ角ゴ Pro W3" pitchFamily="-72" charset="-128"/>
                <a:cs typeface="ヒラギノ角ゴ Pro W3" pitchFamily="-72" charset="-128"/>
              </a:rPr>
              <a:pPr fontAlgn="base">
                <a:spcBef>
                  <a:spcPct val="0"/>
                </a:spcBef>
                <a:spcAft>
                  <a:spcPct val="0"/>
                </a:spcAft>
              </a:pPr>
              <a:t>24</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Tenth group on the timeline please come up and point out the location of the map of your battle.</a:t>
            </a:r>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587A1B-6CE0-4C96-B20F-1825853FC70B}" type="slidenum">
              <a:rPr lang="en-US">
                <a:ea typeface="ヒラギノ角ゴ Pro W3" pitchFamily="-72" charset="-128"/>
                <a:cs typeface="ヒラギノ角ゴ Pro W3" pitchFamily="-72" charset="-128"/>
              </a:rPr>
              <a:pPr fontAlgn="base">
                <a:spcBef>
                  <a:spcPct val="0"/>
                </a:spcBef>
                <a:spcAft>
                  <a:spcPct val="0"/>
                </a:spcAft>
              </a:pPr>
              <a:t>26</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We’re temporarily skipping the beginning of the Vicksburg Campaign, so the next  group on the timeline please come up and point out the location of the map of your battle.</a:t>
            </a:r>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02BB9F-1538-48CB-8791-1470580431D5}" type="slidenum">
              <a:rPr lang="en-US">
                <a:ea typeface="ヒラギノ角ゴ Pro W3" pitchFamily="-72" charset="-128"/>
                <a:cs typeface="ヒラギノ角ゴ Pro W3" pitchFamily="-72" charset="-128"/>
              </a:rPr>
              <a:pPr fontAlgn="base">
                <a:spcBef>
                  <a:spcPct val="0"/>
                </a:spcBef>
                <a:spcAft>
                  <a:spcPct val="0"/>
                </a:spcAft>
              </a:pPr>
              <a:t>28</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8E802E-0513-4BFA-9319-60B7007FE048}" type="slidenum">
              <a:rPr lang="en-US">
                <a:ea typeface="ヒラギノ角ゴ Pro W3" pitchFamily="-72" charset="-128"/>
                <a:cs typeface="ヒラギノ角ゴ Pro W3" pitchFamily="-72" charset="-128"/>
              </a:rPr>
              <a:pPr fontAlgn="base">
                <a:spcBef>
                  <a:spcPct val="0"/>
                </a:spcBef>
                <a:spcAft>
                  <a:spcPct val="0"/>
                </a:spcAft>
              </a:pPr>
              <a:t>31</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493AB-2C6B-4CD5-B2D8-9A12BDAABFDF}" type="slidenum">
              <a:rPr lang="en-US">
                <a:ea typeface="ヒラギノ角ゴ Pro W3" pitchFamily="-72" charset="-128"/>
                <a:cs typeface="ヒラギノ角ゴ Pro W3" pitchFamily="-72" charset="-128"/>
              </a:rPr>
              <a:pPr fontAlgn="base">
                <a:spcBef>
                  <a:spcPct val="0"/>
                </a:spcBef>
                <a:spcAft>
                  <a:spcPct val="0"/>
                </a:spcAft>
              </a:pPr>
              <a:t>32</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 loss at Vicksburg would mean that the Confederate territory would essentially be cut in half, making it difficult to send supplies and communicate with Confederate states or forces east of the river. </a:t>
            </a:r>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2B6223-3749-40CC-B55D-6D9456714DB3}" type="slidenum">
              <a:rPr lang="en-US">
                <a:ea typeface="ヒラギノ角ゴ Pro W3" pitchFamily="-72" charset="-128"/>
                <a:cs typeface="ヒラギノ角ゴ Pro W3" pitchFamily="-72" charset="-128"/>
              </a:rPr>
              <a:pPr fontAlgn="base">
                <a:spcBef>
                  <a:spcPct val="0"/>
                </a:spcBef>
                <a:spcAft>
                  <a:spcPct val="0"/>
                </a:spcAft>
              </a:pPr>
              <a:t>33</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Let’s have the Vicksburg group come up now.</a:t>
            </a:r>
          </a:p>
          <a:p>
            <a:pPr>
              <a:spcBef>
                <a:spcPct val="0"/>
              </a:spcBef>
            </a:pPr>
            <a:endParaRPr lang="en-US" smtClean="0"/>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D10BFD-52B0-40D2-8DB5-F03BEB83B678}" type="slidenum">
              <a:rPr lang="en-US">
                <a:ea typeface="ヒラギノ角ゴ Pro W3" pitchFamily="-72" charset="-128"/>
                <a:cs typeface="ヒラギノ角ゴ Pro W3" pitchFamily="-72" charset="-128"/>
              </a:rPr>
              <a:pPr fontAlgn="base">
                <a:spcBef>
                  <a:spcPct val="0"/>
                </a:spcBef>
                <a:spcAft>
                  <a:spcPct val="0"/>
                </a:spcAft>
              </a:pPr>
              <a:t>34</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869083-6F84-42EF-9E66-BDB5F7290952}" type="slidenum">
              <a:rPr lang="en-US">
                <a:ea typeface="ヒラギノ角ゴ Pro W3" pitchFamily="-72" charset="-128"/>
                <a:cs typeface="ヒラギノ角ゴ Pro W3" pitchFamily="-72" charset="-128"/>
              </a:rPr>
              <a:pPr fontAlgn="base">
                <a:spcBef>
                  <a:spcPct val="0"/>
                </a:spcBef>
                <a:spcAft>
                  <a:spcPct val="0"/>
                </a:spcAft>
              </a:pPr>
              <a:t>35</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Place students with a partner and give them a note card containing facts about one of the battles on the chart. </a:t>
            </a: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E2EF0A-03A0-40CC-B465-565C2260FF1D}" type="slidenum">
              <a:rPr lang="en-US">
                <a:ea typeface="ヒラギノ角ゴ Pro W3" pitchFamily="-72" charset="-128"/>
                <a:cs typeface="ヒラギノ角ゴ Pro W3" pitchFamily="-72" charset="-128"/>
              </a:rPr>
              <a:pPr fontAlgn="base">
                <a:spcBef>
                  <a:spcPct val="0"/>
                </a:spcBef>
                <a:spcAft>
                  <a:spcPct val="0"/>
                </a:spcAft>
              </a:pPr>
              <a:t>5</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727826-931B-4802-BDEA-C48823A4F366}" type="slidenum">
              <a:rPr lang="en-US">
                <a:ea typeface="ヒラギノ角ゴ Pro W3" pitchFamily="-72" charset="-128"/>
                <a:cs typeface="ヒラギノ角ゴ Pro W3" pitchFamily="-72" charset="-128"/>
              </a:rPr>
              <a:pPr fontAlgn="base">
                <a:spcBef>
                  <a:spcPct val="0"/>
                </a:spcBef>
                <a:spcAft>
                  <a:spcPct val="0"/>
                </a:spcAft>
              </a:pPr>
              <a:t>36</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last area controlled by Confederates on the Mississippi River, Port Hudson, fell to the Union a couple of days later.  The United States was able to ship goods from the northern states down the Mississippi River to New Orleans</a:t>
            </a:r>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34CB00-EB8F-4435-A935-96A61905B97E}" type="slidenum">
              <a:rPr lang="en-US">
                <a:ea typeface="ヒラギノ角ゴ Pro W3" pitchFamily="-72" charset="-128"/>
                <a:cs typeface="ヒラギノ角ゴ Pro W3" pitchFamily="-72" charset="-128"/>
              </a:rPr>
              <a:pPr fontAlgn="base">
                <a:spcBef>
                  <a:spcPct val="0"/>
                </a:spcBef>
                <a:spcAft>
                  <a:spcPct val="0"/>
                </a:spcAft>
              </a:pPr>
              <a:t>37</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Image information:</a:t>
            </a:r>
          </a:p>
          <a:p>
            <a:pPr>
              <a:spcBef>
                <a:spcPct val="0"/>
              </a:spcBef>
            </a:pPr>
            <a:r>
              <a:rPr lang="en-US" smtClean="0"/>
              <a:t>View of Little Round Top, Gettysburg</a:t>
            </a:r>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36DAFD-CDE3-49F1-B46D-67F9722BDC76}" type="slidenum">
              <a:rPr lang="en-US">
                <a:ea typeface="ヒラギノ角ゴ Pro W3" pitchFamily="-72" charset="-128"/>
                <a:cs typeface="ヒラギノ角ゴ Pro W3" pitchFamily="-72" charset="-128"/>
              </a:rPr>
              <a:pPr fontAlgn="base">
                <a:spcBef>
                  <a:spcPct val="0"/>
                </a:spcBef>
                <a:spcAft>
                  <a:spcPct val="0"/>
                </a:spcAft>
              </a:pPr>
              <a:t>38</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Image information:</a:t>
            </a:r>
          </a:p>
          <a:p>
            <a:pPr>
              <a:spcBef>
                <a:spcPct val="0"/>
              </a:spcBef>
            </a:pPr>
            <a:r>
              <a:rPr lang="en-US" smtClean="0"/>
              <a:t>Robert E. Lee on Traveller </a:t>
            </a:r>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44D704-ED8D-4D3D-A437-41E68718AF2D}" type="slidenum">
              <a:rPr lang="en-US">
                <a:ea typeface="ヒラギノ角ゴ Pro W3" pitchFamily="-72" charset="-128"/>
                <a:cs typeface="ヒラギノ角ゴ Pro W3" pitchFamily="-72" charset="-128"/>
              </a:rPr>
              <a:pPr fontAlgn="base">
                <a:spcBef>
                  <a:spcPct val="0"/>
                </a:spcBef>
                <a:spcAft>
                  <a:spcPct val="0"/>
                </a:spcAft>
              </a:pPr>
              <a:t>39</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Let’s have the Gettysburg group come up now.</a:t>
            </a:r>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5525E3-6CD3-499B-A327-D0A5979AA049}" type="slidenum">
              <a:rPr lang="en-US">
                <a:ea typeface="ヒラギノ角ゴ Pro W3" pitchFamily="-72" charset="-128"/>
                <a:cs typeface="ヒラギノ角ゴ Pro W3" pitchFamily="-72" charset="-128"/>
              </a:rPr>
              <a:pPr fontAlgn="base">
                <a:spcBef>
                  <a:spcPct val="0"/>
                </a:spcBef>
                <a:spcAft>
                  <a:spcPct val="0"/>
                </a:spcAft>
              </a:pPr>
              <a:t>40</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After reading and discussing Lincoln’s Gettysburg Address, discuss the questions on this slide. </a:t>
            </a:r>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E5CF2D-DCA0-4863-B093-2C0776042BA3}" type="slidenum">
              <a:rPr lang="en-US">
                <a:ea typeface="ヒラギノ角ゴ Pro W3" pitchFamily="-72" charset="-128"/>
                <a:cs typeface="ヒラギノ角ゴ Pro W3" pitchFamily="-72" charset="-128"/>
              </a:rPr>
              <a:pPr fontAlgn="base">
                <a:spcBef>
                  <a:spcPct val="0"/>
                </a:spcBef>
                <a:spcAft>
                  <a:spcPct val="0"/>
                </a:spcAft>
              </a:pPr>
              <a:t>53</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First group on the timeline please come up and point out the location of the map of your battle.</a:t>
            </a: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9B512E-4FF8-4FF8-BF02-DAA20D39F4BE}" type="slidenum">
              <a:rPr lang="en-US">
                <a:ea typeface="ヒラギノ角ゴ Pro W3" pitchFamily="-72" charset="-128"/>
                <a:cs typeface="ヒラギノ角ゴ Pro W3" pitchFamily="-72" charset="-128"/>
              </a:rPr>
              <a:pPr fontAlgn="base">
                <a:spcBef>
                  <a:spcPct val="0"/>
                </a:spcBef>
                <a:spcAft>
                  <a:spcPct val="0"/>
                </a:spcAft>
              </a:pPr>
              <a:t>8</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Second group on the timeline please come up and point out the location of the map of your battle.</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E077D6-7996-4B8F-B0D3-7474030A8D1E}" type="slidenum">
              <a:rPr lang="en-US">
                <a:ea typeface="ヒラギノ角ゴ Pro W3" pitchFamily="-72" charset="-128"/>
                <a:cs typeface="ヒラギノ角ゴ Pro W3" pitchFamily="-72" charset="-128"/>
              </a:rPr>
              <a:pPr fontAlgn="base">
                <a:spcBef>
                  <a:spcPct val="0"/>
                </a:spcBef>
                <a:spcAft>
                  <a:spcPct val="0"/>
                </a:spcAft>
              </a:pPr>
              <a:t>10</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Image information: </a:t>
            </a:r>
          </a:p>
          <a:p>
            <a:pPr>
              <a:spcBef>
                <a:spcPct val="0"/>
              </a:spcBef>
            </a:pPr>
            <a:r>
              <a:rPr lang="en-US" smtClean="0"/>
              <a:t>The ruins of Cub Run bridge after the battle, July 21, 1861.</a:t>
            </a:r>
            <a:r>
              <a:rPr lang="en-US" sz="1000" smtClean="0"/>
              <a:t> </a:t>
            </a:r>
          </a:p>
          <a:p>
            <a:pPr>
              <a:spcBef>
                <a:spcPct val="0"/>
              </a:spcBef>
            </a:pPr>
            <a:endParaRPr lang="en-US"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DEA5B5-95B4-4177-BC53-494568E5AB26}" type="slidenum">
              <a:rPr lang="en-US">
                <a:ea typeface="ヒラギノ角ゴ Pro W3" pitchFamily="-72" charset="-128"/>
                <a:cs typeface="ヒラギノ角ゴ Pro W3" pitchFamily="-72" charset="-128"/>
              </a:rPr>
              <a:pPr fontAlgn="base">
                <a:spcBef>
                  <a:spcPct val="0"/>
                </a:spcBef>
                <a:spcAft>
                  <a:spcPct val="0"/>
                </a:spcAft>
              </a:pPr>
              <a:t>11</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Third group on the timeline please come up and point out the location of the map of your battle.</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71FF27-D275-45E4-BAF2-11C04826CBAD}" type="slidenum">
              <a:rPr lang="en-US">
                <a:ea typeface="ヒラギノ角ゴ Pro W3" pitchFamily="-72" charset="-128"/>
                <a:cs typeface="ヒラギノ角ゴ Pro W3" pitchFamily="-72" charset="-128"/>
              </a:rPr>
              <a:pPr fontAlgn="base">
                <a:spcBef>
                  <a:spcPct val="0"/>
                </a:spcBef>
                <a:spcAft>
                  <a:spcPct val="0"/>
                </a:spcAft>
              </a:pPr>
              <a:t>12</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Fourth group on the timeline please come up and point out the location of the map of your battle.</a:t>
            </a:r>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265881-0CBC-4505-A08E-DE06F7AECB8C}" type="slidenum">
              <a:rPr lang="en-US">
                <a:ea typeface="ヒラギノ角ゴ Pro W3" pitchFamily="-72" charset="-128"/>
                <a:cs typeface="ヒラギノ角ゴ Pro W3" pitchFamily="-72" charset="-128"/>
              </a:rPr>
              <a:pPr fontAlgn="base">
                <a:spcBef>
                  <a:spcPct val="0"/>
                </a:spcBef>
                <a:spcAft>
                  <a:spcPct val="0"/>
                </a:spcAft>
              </a:pPr>
              <a:t>14</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Fifth group on the timeline please come up and point out the location of the map of your battle.</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8446CF-ADB4-4970-8115-BA17F54009EC}" type="slidenum">
              <a:rPr lang="en-US">
                <a:ea typeface="ヒラギノ角ゴ Pro W3" pitchFamily="-72" charset="-128"/>
                <a:cs typeface="ヒラギノ角ゴ Pro W3" pitchFamily="-72" charset="-128"/>
              </a:rPr>
              <a:pPr fontAlgn="base">
                <a:spcBef>
                  <a:spcPct val="0"/>
                </a:spcBef>
                <a:spcAft>
                  <a:spcPct val="0"/>
                </a:spcAft>
              </a:pPr>
              <a:t>16</a:t>
            </a:fld>
            <a:endParaRPr lang="en-US">
              <a:ea typeface="ヒラギノ角ゴ Pro W3" pitchFamily="-72" charset="-128"/>
              <a:cs typeface="ヒラギノ角ゴ Pro W3" pitchFamily="-7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Sixth group on the timeline please come up and point out the location of the map of your battle.</a:t>
            </a:r>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094EBF-9D03-42B1-87EC-0AC136E8C3D0}" type="slidenum">
              <a:rPr lang="en-US">
                <a:ea typeface="ヒラギノ角ゴ Pro W3" pitchFamily="-72" charset="-128"/>
                <a:cs typeface="ヒラギノ角ゴ Pro W3" pitchFamily="-72" charset="-128"/>
              </a:rPr>
              <a:pPr fontAlgn="base">
                <a:spcBef>
                  <a:spcPct val="0"/>
                </a:spcBef>
                <a:spcAft>
                  <a:spcPct val="0"/>
                </a:spcAft>
              </a:pPr>
              <a:t>18</a:t>
            </a:fld>
            <a:endParaRPr lang="en-US">
              <a:ea typeface="ヒラギノ角ゴ Pro W3" pitchFamily="-72" charset="-128"/>
              <a:cs typeface="ヒラギノ角ゴ Pro W3" pitchFamily="-7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1200"/>
            <a:ext cx="7772400" cy="1166400"/>
          </a:xfrm>
        </p:spPr>
        <p:txBody>
          <a:bodyPr/>
          <a:lstStyle>
            <a:lvl1pPr>
              <a:defRPr>
                <a:solidFill>
                  <a:srgbClr val="22579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065400"/>
            <a:ext cx="6400800" cy="1752600"/>
          </a:xfrm>
        </p:spPr>
        <p:txBody>
          <a:bodyPr/>
          <a:lstStyle>
            <a:lvl1pPr marL="0" indent="0" algn="ctr">
              <a:buNone/>
              <a:defRPr sz="2800" b="0" i="0">
                <a:solidFill>
                  <a:schemeClr val="tx1"/>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ACCE12B7-DF47-47A7-88F7-D09DDC2CE28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579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rgbClr val="225790"/>
                </a:solidFill>
              </a:defRPr>
            </a:lvl2pPr>
            <a:lvl3pPr>
              <a:defRPr>
                <a:solidFill>
                  <a:srgbClr val="000000"/>
                </a:solidFill>
              </a:defRPr>
            </a:lvl3pPr>
            <a:lvl4pPr>
              <a:defRPr>
                <a:solidFill>
                  <a:srgbClr val="22579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412588E4-4819-4E6C-AAAD-76CC4CC0B71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57363"/>
          </a:xfrm>
        </p:spPr>
        <p:txBody>
          <a:bodyPr vert="eaVert"/>
          <a:lstStyle>
            <a:lvl1pPr>
              <a:defRPr>
                <a:solidFill>
                  <a:srgbClr val="22579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557362"/>
          </a:xfrm>
        </p:spPr>
        <p:txBody>
          <a:bodyPr vert="eaVert"/>
          <a:lstStyle>
            <a:lvl1pPr>
              <a:defRPr>
                <a:solidFill>
                  <a:schemeClr val="tx1"/>
                </a:solidFill>
              </a:defRPr>
            </a:lvl1pPr>
            <a:lvl2pPr>
              <a:defRPr>
                <a:solidFill>
                  <a:srgbClr val="225790"/>
                </a:solidFill>
              </a:defRPr>
            </a:lvl2pPr>
            <a:lvl3pPr>
              <a:defRPr>
                <a:solidFill>
                  <a:srgbClr val="000000"/>
                </a:solidFill>
              </a:defRPr>
            </a:lvl3pPr>
            <a:lvl4pPr>
              <a:defRPr>
                <a:solidFill>
                  <a:srgbClr val="22579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D7DC635F-8CAB-422F-926D-AF0B1D1D153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579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205880"/>
          </a:xfrm>
        </p:spPr>
        <p:txBody>
          <a:bodyPr/>
          <a:lstStyle>
            <a:lvl1pPr>
              <a:defRPr>
                <a:solidFill>
                  <a:schemeClr val="tx1"/>
                </a:solidFill>
              </a:defRPr>
            </a:lvl1pPr>
            <a:lvl2pPr>
              <a:defRPr>
                <a:solidFill>
                  <a:srgbClr val="225790"/>
                </a:solidFill>
              </a:defRPr>
            </a:lvl2pPr>
            <a:lvl3pPr>
              <a:defRPr>
                <a:solidFill>
                  <a:schemeClr val="tx1"/>
                </a:solidFill>
              </a:defRPr>
            </a:lvl3pPr>
            <a:lvl4pPr>
              <a:defRPr>
                <a:solidFill>
                  <a:srgbClr val="225790"/>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4D77DED0-5AB4-4E20-9772-26BF24680B0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12020"/>
            <a:ext cx="7772400" cy="1362075"/>
          </a:xfrm>
        </p:spPr>
        <p:txBody>
          <a:bodyPr anchor="t"/>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111833"/>
            <a:ext cx="7772400" cy="1500187"/>
          </a:xfrm>
        </p:spPr>
        <p:txBody>
          <a:bodyPr anchor="b"/>
          <a:lstStyle>
            <a:lvl1pPr marL="0" indent="0">
              <a:buNone/>
              <a:defRPr sz="2000" b="0" i="1">
                <a:solidFill>
                  <a:schemeClr val="tx1"/>
                </a:solidFill>
                <a:latin typeface="+mn-lt"/>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32693F3F-A1FB-4FD2-A614-30B6763F2A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579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4231800"/>
          </a:xfrm>
        </p:spPr>
        <p:txBody>
          <a:bodyPr/>
          <a:lstStyle>
            <a:lvl1pPr>
              <a:defRPr sz="2800">
                <a:solidFill>
                  <a:schemeClr val="tx1"/>
                </a:solidFill>
              </a:defRPr>
            </a:lvl1pPr>
            <a:lvl2pPr>
              <a:defRPr sz="2400">
                <a:solidFill>
                  <a:srgbClr val="225790"/>
                </a:solidFill>
              </a:defRPr>
            </a:lvl2pPr>
            <a:lvl3pPr>
              <a:defRPr sz="2000">
                <a:solidFill>
                  <a:schemeClr val="tx1"/>
                </a:solidFill>
              </a:defRPr>
            </a:lvl3pPr>
            <a:lvl4pPr>
              <a:defRPr sz="1800">
                <a:solidFill>
                  <a:srgbClr val="225790"/>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231801"/>
          </a:xfrm>
        </p:spPr>
        <p:txBody>
          <a:bodyPr/>
          <a:lstStyle>
            <a:lvl1pPr>
              <a:defRPr sz="2800">
                <a:solidFill>
                  <a:srgbClr val="000000"/>
                </a:solidFill>
              </a:defRPr>
            </a:lvl1pPr>
            <a:lvl2pPr>
              <a:defRPr sz="2400">
                <a:solidFill>
                  <a:srgbClr val="225790"/>
                </a:solidFill>
              </a:defRPr>
            </a:lvl2pPr>
            <a:lvl3pPr>
              <a:defRPr sz="2000">
                <a:solidFill>
                  <a:srgbClr val="000000"/>
                </a:solidFill>
              </a:defRPr>
            </a:lvl3pPr>
            <a:lvl4pPr>
              <a:defRPr sz="1800">
                <a:solidFill>
                  <a:srgbClr val="22579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400D1FA2-FE61-4E8B-8C13-EA1AB91DF3B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579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74405"/>
          </a:xfrm>
        </p:spPr>
        <p:txBody>
          <a:bodyPr/>
          <a:lstStyle>
            <a:lvl1pPr>
              <a:defRPr sz="2400">
                <a:solidFill>
                  <a:srgbClr val="225790"/>
                </a:solidFill>
              </a:defRPr>
            </a:lvl1pPr>
            <a:lvl2pPr>
              <a:defRPr sz="2000">
                <a:solidFill>
                  <a:srgbClr val="000000"/>
                </a:solidFill>
              </a:defRPr>
            </a:lvl2pPr>
            <a:lvl3pPr>
              <a:defRPr sz="1800">
                <a:solidFill>
                  <a:srgbClr val="225790"/>
                </a:solidFill>
              </a:defRPr>
            </a:lvl3pPr>
            <a:lvl4pPr>
              <a:defRPr sz="1600">
                <a:solidFill>
                  <a:srgbClr val="000000"/>
                </a:solidFill>
              </a:defRPr>
            </a:lvl4pPr>
            <a:lvl5pPr>
              <a:defRPr sz="1600">
                <a:solidFill>
                  <a:srgbClr val="22579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solidFill>
                  <a:srgbClr val="000000"/>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74405"/>
          </a:xfrm>
        </p:spPr>
        <p:txBody>
          <a:bodyPr/>
          <a:lstStyle>
            <a:lvl1pPr>
              <a:defRPr sz="2400">
                <a:solidFill>
                  <a:srgbClr val="225790"/>
                </a:solidFill>
              </a:defRPr>
            </a:lvl1pPr>
            <a:lvl2pPr>
              <a:defRPr sz="2000">
                <a:solidFill>
                  <a:schemeClr val="tx1"/>
                </a:solidFill>
              </a:defRPr>
            </a:lvl2pPr>
            <a:lvl3pPr>
              <a:defRPr sz="1800">
                <a:solidFill>
                  <a:srgbClr val="225790"/>
                </a:solidFill>
              </a:defRPr>
            </a:lvl3pPr>
            <a:lvl4pPr>
              <a:defRPr sz="1600">
                <a:solidFill>
                  <a:srgbClr val="000000"/>
                </a:solidFill>
              </a:defRPr>
            </a:lvl4pPr>
            <a:lvl5pPr>
              <a:defRPr sz="1600">
                <a:solidFill>
                  <a:srgbClr val="22579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A8006952-AD43-4F07-A891-8AEBF430F0F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5790"/>
                </a:solidFill>
              </a:defRPr>
            </a:lvl1pPr>
          </a:lstStyle>
          <a:p>
            <a:r>
              <a:rPr lang="en-US"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DA41B3E6-0CFB-47C6-9FD4-63CDFBF8EF3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9880318A-0035-4C82-80AC-4A40A671B78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i="0">
                <a:latin typeface="Georgia"/>
                <a:cs typeface="Georgia"/>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524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62340"/>
          </a:xfrm>
        </p:spPr>
        <p:txBody>
          <a:bodyPr/>
          <a:lstStyle>
            <a:lvl1pPr marL="0" indent="0">
              <a:buNone/>
              <a:defRPr sz="1400" b="0" i="1">
                <a:latin typeface="+mn-lt"/>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BD40ABE-6AE1-4EAD-80D1-ED49F8AE2C8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417960"/>
          </a:xfrm>
        </p:spPr>
        <p:txBody>
          <a:bodyPr anchor="b"/>
          <a:lstStyle>
            <a:lvl1pPr algn="l">
              <a:defRPr sz="2000" b="0" i="0">
                <a:latin typeface="Georgia"/>
                <a:cs typeface="Georgi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246378"/>
            <a:ext cx="5486400" cy="585622"/>
          </a:xfrm>
        </p:spPr>
        <p:txBody>
          <a:bodyPr/>
          <a:lstStyle>
            <a:lvl1pPr marL="0" indent="0">
              <a:buNone/>
              <a:defRPr sz="1400" b="0" i="1">
                <a:latin typeface="+mn-lt"/>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AC5A64-3A11-42DB-90A0-2A0F587DA95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44525"/>
            <a:ext cx="8229600" cy="773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257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767638" y="6356350"/>
            <a:ext cx="919162" cy="365125"/>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200" smtClean="0">
                <a:solidFill>
                  <a:srgbClr val="898989"/>
                </a:solidFill>
                <a:latin typeface="Calibri" charset="0"/>
                <a:ea typeface="+mn-ea"/>
                <a:cs typeface="+mn-cs"/>
              </a:defRPr>
            </a:lvl1pPr>
          </a:lstStyle>
          <a:p>
            <a:pPr>
              <a:defRPr/>
            </a:pPr>
            <a:fld id="{A5DEF30B-07C1-4E4A-8251-4898FF9395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ctr" defTabSz="457200" rtl="0" fontAlgn="base">
        <a:spcBef>
          <a:spcPct val="0"/>
        </a:spcBef>
        <a:spcAft>
          <a:spcPct val="0"/>
        </a:spcAft>
        <a:defRPr sz="4400" kern="1200">
          <a:solidFill>
            <a:srgbClr val="225790"/>
          </a:solidFill>
          <a:latin typeface="Georgia"/>
          <a:ea typeface="ＭＳ Ｐゴシック" charset="-128"/>
          <a:cs typeface="ＭＳ Ｐゴシック" charset="0"/>
        </a:defRPr>
      </a:lvl1pPr>
      <a:lvl2pPr algn="ctr" defTabSz="457200" rtl="0" fontAlgn="base">
        <a:spcBef>
          <a:spcPct val="0"/>
        </a:spcBef>
        <a:spcAft>
          <a:spcPct val="0"/>
        </a:spcAft>
        <a:defRPr sz="4400">
          <a:solidFill>
            <a:srgbClr val="225790"/>
          </a:solidFill>
          <a:latin typeface="Georgia" charset="0"/>
          <a:ea typeface="ＭＳ Ｐゴシック" charset="-128"/>
          <a:cs typeface="ＭＳ Ｐゴシック" charset="0"/>
        </a:defRPr>
      </a:lvl2pPr>
      <a:lvl3pPr algn="ctr" defTabSz="457200" rtl="0" fontAlgn="base">
        <a:spcBef>
          <a:spcPct val="0"/>
        </a:spcBef>
        <a:spcAft>
          <a:spcPct val="0"/>
        </a:spcAft>
        <a:defRPr sz="4400">
          <a:solidFill>
            <a:srgbClr val="225790"/>
          </a:solidFill>
          <a:latin typeface="Georgia" charset="0"/>
          <a:ea typeface="ＭＳ Ｐゴシック" charset="-128"/>
          <a:cs typeface="ＭＳ Ｐゴシック" charset="0"/>
        </a:defRPr>
      </a:lvl3pPr>
      <a:lvl4pPr algn="ctr" defTabSz="457200" rtl="0" fontAlgn="base">
        <a:spcBef>
          <a:spcPct val="0"/>
        </a:spcBef>
        <a:spcAft>
          <a:spcPct val="0"/>
        </a:spcAft>
        <a:defRPr sz="4400">
          <a:solidFill>
            <a:srgbClr val="225790"/>
          </a:solidFill>
          <a:latin typeface="Georgia" charset="0"/>
          <a:ea typeface="ＭＳ Ｐゴシック" charset="-128"/>
          <a:cs typeface="ＭＳ Ｐゴシック" charset="0"/>
        </a:defRPr>
      </a:lvl4pPr>
      <a:lvl5pPr algn="ctr" defTabSz="457200" rtl="0" fontAlgn="base">
        <a:spcBef>
          <a:spcPct val="0"/>
        </a:spcBef>
        <a:spcAft>
          <a:spcPct val="0"/>
        </a:spcAft>
        <a:defRPr sz="4400">
          <a:solidFill>
            <a:srgbClr val="225790"/>
          </a:solidFill>
          <a:latin typeface="Georgia" charset="0"/>
          <a:ea typeface="ＭＳ Ｐゴシック" charset="-128"/>
          <a:cs typeface="ＭＳ Ｐゴシック" charset="0"/>
        </a:defRPr>
      </a:lvl5pPr>
      <a:lvl6pPr marL="457200" algn="ctr" defTabSz="457200" rtl="0" eaLnBrk="1" fontAlgn="base" hangingPunct="1">
        <a:spcBef>
          <a:spcPct val="0"/>
        </a:spcBef>
        <a:spcAft>
          <a:spcPct val="0"/>
        </a:spcAft>
        <a:defRPr sz="4400">
          <a:solidFill>
            <a:srgbClr val="002D5A"/>
          </a:solidFill>
          <a:latin typeface="Georgia" charset="0"/>
          <a:ea typeface="ＭＳ Ｐゴシック" charset="-128"/>
        </a:defRPr>
      </a:lvl6pPr>
      <a:lvl7pPr marL="914400" algn="ctr" defTabSz="457200" rtl="0" eaLnBrk="1" fontAlgn="base" hangingPunct="1">
        <a:spcBef>
          <a:spcPct val="0"/>
        </a:spcBef>
        <a:spcAft>
          <a:spcPct val="0"/>
        </a:spcAft>
        <a:defRPr sz="4400">
          <a:solidFill>
            <a:srgbClr val="002D5A"/>
          </a:solidFill>
          <a:latin typeface="Georgia" charset="0"/>
          <a:ea typeface="ＭＳ Ｐゴシック" charset="-128"/>
        </a:defRPr>
      </a:lvl7pPr>
      <a:lvl8pPr marL="1371600" algn="ctr" defTabSz="457200" rtl="0" eaLnBrk="1" fontAlgn="base" hangingPunct="1">
        <a:spcBef>
          <a:spcPct val="0"/>
        </a:spcBef>
        <a:spcAft>
          <a:spcPct val="0"/>
        </a:spcAft>
        <a:defRPr sz="4400">
          <a:solidFill>
            <a:srgbClr val="002D5A"/>
          </a:solidFill>
          <a:latin typeface="Georgia" charset="0"/>
          <a:ea typeface="ＭＳ Ｐゴシック" charset="-128"/>
        </a:defRPr>
      </a:lvl8pPr>
      <a:lvl9pPr marL="1828800" algn="ctr" defTabSz="457200" rtl="0" eaLnBrk="1" fontAlgn="base" hangingPunct="1">
        <a:spcBef>
          <a:spcPct val="0"/>
        </a:spcBef>
        <a:spcAft>
          <a:spcPct val="0"/>
        </a:spcAft>
        <a:defRPr sz="4400">
          <a:solidFill>
            <a:srgbClr val="002D5A"/>
          </a:solidFill>
          <a:latin typeface="Georgia" charset="0"/>
          <a:ea typeface="ＭＳ Ｐゴシック" charset="-128"/>
        </a:defRPr>
      </a:lvl9pPr>
    </p:titleStyle>
    <p:bodyStyle>
      <a:lvl1pPr marL="342900" indent="-342900" algn="l" defTabSz="457200" rtl="0" fontAlgn="base">
        <a:spcBef>
          <a:spcPct val="20000"/>
        </a:spcBef>
        <a:spcAft>
          <a:spcPct val="0"/>
        </a:spcAft>
        <a:buFont typeface="Arial" pitchFamily="-72" charset="0"/>
        <a:buChar char="•"/>
        <a:defRPr sz="3200" kern="1200">
          <a:solidFill>
            <a:schemeClr val="tx1"/>
          </a:solidFill>
          <a:latin typeface="Georgia"/>
          <a:ea typeface="ＭＳ Ｐゴシック" charset="-128"/>
          <a:cs typeface="ＭＳ Ｐゴシック" charset="0"/>
        </a:defRPr>
      </a:lvl1pPr>
      <a:lvl2pPr marL="742950" indent="-285750" algn="l" defTabSz="457200" rtl="0" fontAlgn="base">
        <a:spcBef>
          <a:spcPct val="20000"/>
        </a:spcBef>
        <a:spcAft>
          <a:spcPct val="0"/>
        </a:spcAft>
        <a:buFont typeface="Arial" pitchFamily="-72" charset="0"/>
        <a:buChar char="–"/>
        <a:defRPr sz="2800" kern="1200">
          <a:solidFill>
            <a:srgbClr val="225790"/>
          </a:solidFill>
          <a:latin typeface="+mn-lt"/>
          <a:ea typeface="Arial" charset="0"/>
          <a:cs typeface="Arial"/>
        </a:defRPr>
      </a:lvl2pPr>
      <a:lvl3pPr marL="1143000" indent="-228600" algn="l" defTabSz="457200" rtl="0" fontAlgn="base">
        <a:spcBef>
          <a:spcPct val="20000"/>
        </a:spcBef>
        <a:spcAft>
          <a:spcPct val="0"/>
        </a:spcAft>
        <a:buFont typeface="Arial" pitchFamily="-72" charset="0"/>
        <a:buChar char="•"/>
        <a:defRPr sz="2400" kern="1200">
          <a:solidFill>
            <a:schemeClr val="tx1"/>
          </a:solidFill>
          <a:latin typeface="Georgia"/>
          <a:ea typeface="Georgia" charset="0"/>
          <a:cs typeface="Georgia"/>
        </a:defRPr>
      </a:lvl3pPr>
      <a:lvl4pPr marL="1600200" indent="-228600" algn="l" defTabSz="457200" rtl="0" fontAlgn="base">
        <a:spcBef>
          <a:spcPct val="20000"/>
        </a:spcBef>
        <a:spcAft>
          <a:spcPct val="0"/>
        </a:spcAft>
        <a:buFont typeface="Arial" pitchFamily="-72" charset="0"/>
        <a:buChar char="–"/>
        <a:defRPr sz="2000" kern="1200">
          <a:solidFill>
            <a:srgbClr val="225790"/>
          </a:solidFill>
          <a:latin typeface="+mn-lt"/>
          <a:ea typeface="Arial" charset="0"/>
          <a:cs typeface="Arial"/>
        </a:defRPr>
      </a:lvl4pPr>
      <a:lvl5pPr marL="2057400" indent="-228600" algn="l" defTabSz="457200" rtl="0" fontAlgn="base">
        <a:spcBef>
          <a:spcPct val="20000"/>
        </a:spcBef>
        <a:spcAft>
          <a:spcPct val="0"/>
        </a:spcAft>
        <a:buFont typeface="Arial" pitchFamily="-72" charset="0"/>
        <a:buChar char="»"/>
        <a:defRPr sz="2000" kern="1200">
          <a:solidFill>
            <a:schemeClr val="tx1"/>
          </a:solidFill>
          <a:latin typeface="+mn-lt"/>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history.com/videos/the-union-siege-of-vicksburg%23the-union-siege-of-vicksburg"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hyperlink" Target="http://www.history.com/videos/the-battle-of-gettysburg%23the-battle-of-gettysbur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hyperlink" Target="http://www.history.com/videos/the-battle-of-gettysburg%23the-battle-of-gettysbur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762000"/>
            <a:ext cx="7772400" cy="1166813"/>
          </a:xfrm>
        </p:spPr>
        <p:txBody>
          <a:bodyPr/>
          <a:lstStyle/>
          <a:p>
            <a:r>
              <a:rPr lang="en-US" smtClean="0">
                <a:solidFill>
                  <a:schemeClr val="bg1"/>
                </a:solidFill>
                <a:latin typeface="Georgia" pitchFamily="-72" charset="0"/>
                <a:ea typeface="ＭＳ Ｐゴシック" charset="0"/>
              </a:rPr>
              <a:t>1863: Shifting Tides</a:t>
            </a:r>
          </a:p>
        </p:txBody>
      </p:sp>
      <p:sp>
        <p:nvSpPr>
          <p:cNvPr id="3" name="Subtitle 2"/>
          <p:cNvSpPr>
            <a:spLocks noGrp="1"/>
          </p:cNvSpPr>
          <p:nvPr>
            <p:ph type="subTitle" idx="1"/>
          </p:nvPr>
        </p:nvSpPr>
        <p:spPr>
          <a:xfrm>
            <a:off x="1371600" y="3065463"/>
            <a:ext cx="6400800" cy="1752600"/>
          </a:xfrm>
        </p:spPr>
        <p:txBody>
          <a:bodyPr/>
          <a:lstStyle/>
          <a:p>
            <a:pPr>
              <a:buFont typeface="Arial" charset="0"/>
              <a:buNone/>
              <a:defRPr/>
            </a:pPr>
            <a:r>
              <a:rPr lang="en-US" dirty="0" smtClean="0"/>
              <a:t>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sz="4000" smtClean="0">
                <a:latin typeface="Georgia" pitchFamily="-72" charset="0"/>
                <a:ea typeface="ＭＳ Ｐゴシック" charset="0"/>
              </a:rPr>
              <a:t>First Manassas (Bull Run)</a:t>
            </a:r>
          </a:p>
        </p:txBody>
      </p:sp>
      <p:pic>
        <p:nvPicPr>
          <p:cNvPr id="28674" name="Content Placeholder 3"/>
          <p:cNvPicPr>
            <a:picLocks noGrp="1" noChangeAspect="1"/>
          </p:cNvPicPr>
          <p:nvPr>
            <p:ph idx="1"/>
          </p:nvPr>
        </p:nvPicPr>
        <p:blipFill>
          <a:blip r:embed="rId3"/>
          <a:srcRect/>
          <a:stretch>
            <a:fillRect/>
          </a:stretch>
        </p:blipFill>
        <p:spPr>
          <a:xfrm>
            <a:off x="1616075" y="1600200"/>
            <a:ext cx="5911850" cy="4205288"/>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1" name="Picture 3"/>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sz="4000" smtClean="0">
                <a:latin typeface="Georgia" pitchFamily="-72" charset="0"/>
                <a:ea typeface="ＭＳ Ｐゴシック" charset="0"/>
              </a:rPr>
              <a:t>Forts Henry and Donelson</a:t>
            </a:r>
          </a:p>
        </p:txBody>
      </p:sp>
      <p:pic>
        <p:nvPicPr>
          <p:cNvPr id="32770" name="Content Placeholder 3"/>
          <p:cNvPicPr>
            <a:picLocks noGrp="1" noChangeAspect="1"/>
          </p:cNvPicPr>
          <p:nvPr>
            <p:ph idx="1"/>
          </p:nvPr>
        </p:nvPicPr>
        <p:blipFill>
          <a:blip r:embed="rId2"/>
          <a:srcRect/>
          <a:stretch>
            <a:fillRect/>
          </a:stretch>
        </p:blipFill>
        <p:spPr>
          <a:xfrm>
            <a:off x="1924050" y="1828800"/>
            <a:ext cx="5295900" cy="381952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3" name="Picture 2"/>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sz="4000" smtClean="0">
                <a:latin typeface="Georgia" pitchFamily="-72" charset="0"/>
                <a:ea typeface="ＭＳ Ｐゴシック" charset="0"/>
              </a:rPr>
              <a:t>Shiloh</a:t>
            </a:r>
          </a:p>
        </p:txBody>
      </p:sp>
      <p:pic>
        <p:nvPicPr>
          <p:cNvPr id="35842" name="Content Placeholder 8" descr="shilohkurzallisonloc.jpg"/>
          <p:cNvPicPr>
            <a:picLocks noGrp="1" noChangeAspect="1"/>
          </p:cNvPicPr>
          <p:nvPr>
            <p:ph idx="1"/>
          </p:nvPr>
        </p:nvPicPr>
        <p:blipFill>
          <a:blip r:embed="rId2"/>
          <a:srcRect/>
          <a:stretch>
            <a:fillRect/>
          </a:stretch>
        </p:blipFill>
        <p:spPr>
          <a:xfrm>
            <a:off x="1597025" y="1600200"/>
            <a:ext cx="5949950" cy="4205288"/>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5" name="Picture 2"/>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Title 1"/>
          <p:cNvSpPr>
            <a:spLocks noGrp="1"/>
          </p:cNvSpPr>
          <p:nvPr>
            <p:ph type="title"/>
          </p:nvPr>
        </p:nvSpPr>
        <p:spPr>
          <a:xfrm>
            <a:off x="3886200" y="304800"/>
            <a:ext cx="4953000" cy="2133600"/>
          </a:xfrm>
        </p:spPr>
        <p:txBody>
          <a:bodyPr/>
          <a:lstStyle/>
          <a:p>
            <a:r>
              <a:rPr lang="en-US" sz="4000" smtClean="0">
                <a:latin typeface="Georgia" pitchFamily="-72" charset="0"/>
                <a:ea typeface="ＭＳ Ｐゴシック" charset="0"/>
              </a:rPr>
              <a:t>Stonewall Jackson’s Valley Campaign</a:t>
            </a:r>
          </a:p>
        </p:txBody>
      </p:sp>
      <p:pic>
        <p:nvPicPr>
          <p:cNvPr id="38914" name="Picture 3"/>
          <p:cNvPicPr>
            <a:picLocks noChangeAspect="1" noChangeArrowheads="1"/>
          </p:cNvPicPr>
          <p:nvPr/>
        </p:nvPicPr>
        <p:blipFill>
          <a:blip r:embed="rId2"/>
          <a:srcRect/>
          <a:stretch>
            <a:fillRect/>
          </a:stretch>
        </p:blipFill>
        <p:spPr bwMode="auto">
          <a:xfrm>
            <a:off x="152400" y="152400"/>
            <a:ext cx="3810000" cy="4241800"/>
          </a:xfrm>
          <a:prstGeom prst="rect">
            <a:avLst/>
          </a:prstGeom>
          <a:noFill/>
          <a:ln w="9525">
            <a:noFill/>
            <a:miter lim="800000"/>
            <a:headEnd/>
            <a:tailEnd/>
          </a:ln>
        </p:spPr>
      </p:pic>
      <p:pic>
        <p:nvPicPr>
          <p:cNvPr id="38915" name="Picture 5"/>
          <p:cNvPicPr>
            <a:picLocks noChangeAspect="1" noChangeArrowheads="1"/>
          </p:cNvPicPr>
          <p:nvPr/>
        </p:nvPicPr>
        <p:blipFill>
          <a:blip r:embed="rId3"/>
          <a:srcRect/>
          <a:stretch>
            <a:fillRect/>
          </a:stretch>
        </p:blipFill>
        <p:spPr bwMode="auto">
          <a:xfrm>
            <a:off x="3276600" y="2743200"/>
            <a:ext cx="5638800" cy="3757613"/>
          </a:xfrm>
          <a:prstGeom prst="rect">
            <a:avLst/>
          </a:prstGeom>
          <a:noFill/>
          <a:ln w="9525">
            <a:noFill/>
            <a:miter lim="800000"/>
            <a:headEnd/>
            <a:tailEnd/>
          </a:ln>
        </p:spPr>
      </p:pic>
      <p:sp>
        <p:nvSpPr>
          <p:cNvPr id="11" name="Rectangle 10"/>
          <p:cNvSpPr/>
          <p:nvPr/>
        </p:nvSpPr>
        <p:spPr>
          <a:xfrm>
            <a:off x="2667000" y="41148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17" name="TextBox 11"/>
          <p:cNvSpPr txBox="1">
            <a:spLocks noChangeArrowheads="1"/>
          </p:cNvSpPr>
          <p:nvPr/>
        </p:nvSpPr>
        <p:spPr bwMode="auto">
          <a:xfrm>
            <a:off x="6934200" y="6611938"/>
            <a:ext cx="1990725" cy="244475"/>
          </a:xfrm>
          <a:prstGeom prst="rect">
            <a:avLst/>
          </a:prstGeom>
          <a:noFill/>
          <a:ln w="9525">
            <a:noFill/>
            <a:miter lim="800000"/>
            <a:headEnd/>
            <a:tailEnd/>
          </a:ln>
        </p:spPr>
        <p:txBody>
          <a:bodyPr wrap="none">
            <a:prstTxWarp prst="textNoShape">
              <a:avLst/>
            </a:prstTxWarp>
            <a:spAutoFit/>
          </a:bodyPr>
          <a:lstStyle/>
          <a:p>
            <a:r>
              <a:rPr lang="en-US" sz="1000">
                <a:latin typeface="Calibri" pitchFamily="-72" charset="0"/>
              </a:rPr>
              <a:t>Image courtesy of Harper’s Weekly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7" name="Picture 2"/>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sz="3600" smtClean="0">
                <a:latin typeface="Georgia" pitchFamily="-72" charset="0"/>
                <a:ea typeface="ＭＳ Ｐゴシック" charset="0"/>
              </a:rPr>
              <a:t>Second Manassas (Second Bull Run)</a:t>
            </a:r>
            <a:endParaRPr lang="en-US" sz="3600" i="1" smtClean="0">
              <a:latin typeface="Georgia" pitchFamily="-72" charset="0"/>
              <a:ea typeface="ＭＳ Ｐゴシック" charset="0"/>
            </a:endParaRPr>
          </a:p>
        </p:txBody>
      </p:sp>
      <p:pic>
        <p:nvPicPr>
          <p:cNvPr id="41986" name="Content Placeholder 3" descr="stonehousemanassasloc.jpg"/>
          <p:cNvPicPr>
            <a:picLocks noGrp="1" noChangeAspect="1"/>
          </p:cNvPicPr>
          <p:nvPr>
            <p:ph idx="1"/>
          </p:nvPr>
        </p:nvPicPr>
        <p:blipFill>
          <a:blip r:embed="rId2"/>
          <a:srcRect/>
          <a:stretch>
            <a:fillRect/>
          </a:stretch>
        </p:blipFill>
        <p:spPr>
          <a:xfrm>
            <a:off x="2038350" y="1600200"/>
            <a:ext cx="5067300" cy="4205288"/>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15361" name="Title 2"/>
          <p:cNvSpPr>
            <a:spLocks noGrp="1"/>
          </p:cNvSpPr>
          <p:nvPr>
            <p:ph type="title"/>
          </p:nvPr>
        </p:nvSpPr>
        <p:spPr/>
        <p:txBody>
          <a:bodyPr/>
          <a:lstStyle/>
          <a:p>
            <a:r>
              <a:rPr lang="en-US" sz="4000" smtClean="0">
                <a:latin typeface="Georgia" pitchFamily="-72" charset="0"/>
                <a:ea typeface="ＭＳ Ｐゴシック" charset="0"/>
              </a:rPr>
              <a:t>Shifting Tides</a:t>
            </a:r>
          </a:p>
        </p:txBody>
      </p:sp>
      <p:graphicFrame>
        <p:nvGraphicFramePr>
          <p:cNvPr id="6" name="Table 5"/>
          <p:cNvGraphicFramePr>
            <a:graphicFrameLocks noGrp="1"/>
          </p:cNvGraphicFramePr>
          <p:nvPr/>
        </p:nvGraphicFramePr>
        <p:xfrm>
          <a:off x="933450" y="1562100"/>
          <a:ext cx="7277100" cy="3733800"/>
        </p:xfrm>
        <a:graphic>
          <a:graphicData uri="http://schemas.openxmlformats.org/drawingml/2006/table">
            <a:tbl>
              <a:tblPr/>
              <a:tblGrid>
                <a:gridCol w="2434923"/>
                <a:gridCol w="3320349"/>
                <a:gridCol w="1521827"/>
              </a:tblGrid>
              <a:tr h="266700">
                <a:tc>
                  <a:txBody>
                    <a:bodyPr/>
                    <a:lstStyle/>
                    <a:p>
                      <a:pPr marL="0" marR="0">
                        <a:lnSpc>
                          <a:spcPct val="115000"/>
                        </a:lnSpc>
                        <a:spcBef>
                          <a:spcPts val="0"/>
                        </a:spcBef>
                        <a:spcAft>
                          <a:spcPts val="0"/>
                        </a:spcAft>
                      </a:pPr>
                      <a:r>
                        <a:rPr lang="en-US" sz="1200" b="1" dirty="0">
                          <a:solidFill>
                            <a:srgbClr val="225790"/>
                          </a:solidFill>
                          <a:latin typeface="+mj-lt"/>
                          <a:ea typeface="Times New Roman"/>
                          <a:cs typeface="Times New Roman"/>
                        </a:rPr>
                        <a:t>Date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rgbClr val="225790"/>
                          </a:solidFill>
                          <a:latin typeface="+mj-lt"/>
                          <a:ea typeface="Times New Roman"/>
                          <a:cs typeface="Times New Roman"/>
                        </a:rPr>
                        <a:t>Battle Name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rgbClr val="225790"/>
                          </a:solidFill>
                          <a:latin typeface="+mj-lt"/>
                          <a:ea typeface="Times New Roman"/>
                          <a:cs typeface="Times New Roman"/>
                        </a:rPr>
                        <a:t>Winner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Sept 17, 1862</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Antietam a.k.a. Sharpsburg, MD	</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April 12-13, 1861</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Attack on Fort Sumter, SC</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April 30-May 6, 1863</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Chancellorsville, VA</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dirty="0">
                          <a:latin typeface="Georgia"/>
                          <a:ea typeface="Times New Roman"/>
                          <a:cs typeface="Times New Roman"/>
                        </a:rPr>
                        <a:t>Feb 6-16 </a:t>
                      </a:r>
                      <a:r>
                        <a:rPr lang="en-US" sz="1200" dirty="0" smtClean="0">
                          <a:latin typeface="Georgia"/>
                          <a:ea typeface="Times New Roman"/>
                          <a:cs typeface="Times New Roman"/>
                        </a:rPr>
                        <a:t>,1862</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Fort Henry/Fort Donelson, TN</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Dec 13, 1862</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Georgia"/>
                          <a:ea typeface="Times New Roman"/>
                          <a:cs typeface="Times New Roman"/>
                        </a:rPr>
                        <a:t>Fredericksburg, VA</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July 1-3, 1863</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Gettysburg, PA</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March-June, 1862</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Jackson’s Valley Campaign, VA</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July 21, 1861</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smtClean="0">
                          <a:latin typeface="Georgia"/>
                          <a:ea typeface="Times New Roman"/>
                          <a:cs typeface="Times New Roman"/>
                        </a:rPr>
                        <a:t>First</a:t>
                      </a:r>
                      <a:r>
                        <a:rPr lang="en-US" sz="1200" baseline="0" dirty="0" smtClean="0">
                          <a:latin typeface="Georgia"/>
                          <a:ea typeface="Times New Roman"/>
                          <a:cs typeface="Times New Roman"/>
                        </a:rPr>
                        <a:t> </a:t>
                      </a:r>
                      <a:r>
                        <a:rPr lang="en-US" sz="1200" dirty="0" smtClean="0">
                          <a:latin typeface="Georgia"/>
                          <a:ea typeface="Times New Roman"/>
                          <a:cs typeface="Times New Roman"/>
                        </a:rPr>
                        <a:t>Manassas </a:t>
                      </a:r>
                      <a:r>
                        <a:rPr lang="en-US" sz="1200" dirty="0">
                          <a:latin typeface="Georgia"/>
                          <a:ea typeface="Times New Roman"/>
                          <a:cs typeface="Times New Roman"/>
                        </a:rPr>
                        <a:t>a.k.a. Bull Run, VA</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August 28-30, 1862</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smtClean="0">
                          <a:latin typeface="Georgia"/>
                          <a:ea typeface="Times New Roman"/>
                          <a:cs typeface="Times New Roman"/>
                        </a:rPr>
                        <a:t>Second</a:t>
                      </a:r>
                      <a:r>
                        <a:rPr lang="en-US" sz="1200" baseline="0" dirty="0" smtClean="0">
                          <a:latin typeface="Georgia"/>
                          <a:ea typeface="Times New Roman"/>
                          <a:cs typeface="Times New Roman"/>
                        </a:rPr>
                        <a:t> </a:t>
                      </a:r>
                      <a:r>
                        <a:rPr lang="en-US" sz="1200" dirty="0" smtClean="0">
                          <a:latin typeface="Georgia"/>
                          <a:ea typeface="Times New Roman"/>
                          <a:cs typeface="Times New Roman"/>
                        </a:rPr>
                        <a:t>Manassas </a:t>
                      </a:r>
                      <a:r>
                        <a:rPr lang="en-US" sz="1200" dirty="0">
                          <a:latin typeface="Georgia"/>
                          <a:ea typeface="Times New Roman"/>
                          <a:cs typeface="Times New Roman"/>
                        </a:rPr>
                        <a:t>a.k.a. </a:t>
                      </a:r>
                      <a:r>
                        <a:rPr lang="en-US" sz="1200" dirty="0" smtClean="0">
                          <a:latin typeface="Georgia"/>
                          <a:ea typeface="Times New Roman"/>
                          <a:cs typeface="Times New Roman"/>
                        </a:rPr>
                        <a:t> Second</a:t>
                      </a:r>
                      <a:r>
                        <a:rPr lang="en-US" sz="1200" baseline="0" dirty="0" smtClean="0">
                          <a:latin typeface="Georgia"/>
                          <a:ea typeface="Times New Roman"/>
                          <a:cs typeface="Times New Roman"/>
                        </a:rPr>
                        <a:t> </a:t>
                      </a:r>
                      <a:r>
                        <a:rPr lang="en-US" sz="1200" dirty="0" smtClean="0">
                          <a:latin typeface="Georgia"/>
                          <a:ea typeface="Times New Roman"/>
                          <a:cs typeface="Times New Roman"/>
                        </a:rPr>
                        <a:t>Bull </a:t>
                      </a:r>
                      <a:r>
                        <a:rPr lang="en-US" sz="1200" dirty="0">
                          <a:latin typeface="Georgia"/>
                          <a:ea typeface="Times New Roman"/>
                          <a:cs typeface="Times New Roman"/>
                        </a:rPr>
                        <a:t>Run, VA</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Oct 8, 1862</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Perryville, KY</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dirty="0">
                          <a:latin typeface="Georgia"/>
                          <a:ea typeface="Times New Roman"/>
                          <a:cs typeface="Times New Roman"/>
                        </a:rPr>
                        <a:t>April 6-7</a:t>
                      </a:r>
                      <a:r>
                        <a:rPr lang="en-US" sz="1200" dirty="0" smtClean="0">
                          <a:latin typeface="Georgia"/>
                          <a:ea typeface="Times New Roman"/>
                          <a:cs typeface="Times New Roman"/>
                        </a:rPr>
                        <a:t>, 1862</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Shiloh a.k.a. Pittsburg Landing, TN</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a:latin typeface="Georgia"/>
                          <a:ea typeface="Times New Roman"/>
                          <a:cs typeface="Times New Roman"/>
                        </a:rPr>
                        <a:t>May 18 – July 4 1863</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Siege of Vicksburg, MS</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nSpc>
                          <a:spcPct val="115000"/>
                        </a:lnSpc>
                        <a:spcBef>
                          <a:spcPts val="0"/>
                        </a:spcBef>
                        <a:spcAft>
                          <a:spcPts val="0"/>
                        </a:spcAft>
                      </a:pPr>
                      <a:r>
                        <a:rPr lang="en-US" sz="1200" dirty="0">
                          <a:latin typeface="Georgia"/>
                          <a:ea typeface="Times New Roman"/>
                          <a:cs typeface="Times New Roman"/>
                        </a:rPr>
                        <a:t>Dec 31, </a:t>
                      </a:r>
                      <a:r>
                        <a:rPr lang="en-US" sz="1200" dirty="0" smtClean="0">
                          <a:latin typeface="Georgia"/>
                          <a:ea typeface="Times New Roman"/>
                          <a:cs typeface="Times New Roman"/>
                        </a:rPr>
                        <a:t>1862-Jan </a:t>
                      </a:r>
                      <a:r>
                        <a:rPr lang="en-US" sz="1200" dirty="0">
                          <a:latin typeface="Georgia"/>
                          <a:ea typeface="Times New Roman"/>
                          <a:cs typeface="Times New Roman"/>
                        </a:rPr>
                        <a:t>2, 1863</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Georgia"/>
                          <a:ea typeface="Times New Roman"/>
                          <a:cs typeface="Times New Roman"/>
                        </a:rPr>
                        <a:t>Stones River a.k.a. Murfreesboro, TN</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1524000" y="5638800"/>
            <a:ext cx="7239000" cy="762000"/>
          </a:xfrm>
          <a:prstGeom prst="rect">
            <a:avLst/>
          </a:prstGeom>
          <a:noFill/>
        </p:spPr>
        <p:txBody>
          <a:bodyPr>
            <a:spAutoFit/>
          </a:bodyPr>
          <a:lstStyle/>
          <a:p>
            <a:pPr fontAlgn="auto">
              <a:spcBef>
                <a:spcPts val="0"/>
              </a:spcBef>
              <a:spcAft>
                <a:spcPts val="0"/>
              </a:spcAft>
              <a:defRPr/>
            </a:pPr>
            <a:r>
              <a:rPr lang="en-US" sz="2200" dirty="0">
                <a:solidFill>
                  <a:srgbClr val="225790"/>
                </a:solidFill>
                <a:latin typeface="+mj-lt"/>
                <a:ea typeface="+mn-ea"/>
                <a:cs typeface="+mn-cs"/>
              </a:rPr>
              <a:t>At the top of </a:t>
            </a:r>
            <a:r>
              <a:rPr lang="en-US" sz="2200" dirty="0">
                <a:solidFill>
                  <a:srgbClr val="225790"/>
                </a:solidFill>
                <a:latin typeface="+mj-lt"/>
                <a:ea typeface="+mn-ea"/>
                <a:cs typeface="+mn-cs"/>
              </a:rPr>
              <a:t>your Timeline and Map </a:t>
            </a:r>
            <a:r>
              <a:rPr lang="en-US" sz="2200" dirty="0">
                <a:solidFill>
                  <a:srgbClr val="225790"/>
                </a:solidFill>
                <a:latin typeface="+mj-lt"/>
                <a:ea typeface="+mn-ea"/>
                <a:cs typeface="+mn-cs"/>
              </a:rPr>
              <a:t>W</a:t>
            </a:r>
            <a:r>
              <a:rPr lang="en-US" sz="2200" dirty="0">
                <a:solidFill>
                  <a:srgbClr val="225790"/>
                </a:solidFill>
                <a:latin typeface="+mj-lt"/>
                <a:ea typeface="+mn-ea"/>
                <a:cs typeface="+mn-cs"/>
              </a:rPr>
              <a:t>orksheet is a chart listing the </a:t>
            </a:r>
            <a:r>
              <a:rPr lang="en-US" sz="2200" dirty="0">
                <a:solidFill>
                  <a:srgbClr val="225790"/>
                </a:solidFill>
                <a:latin typeface="+mj-lt"/>
                <a:ea typeface="+mn-ea"/>
                <a:cs typeface="+mn-cs"/>
              </a:rPr>
              <a:t>battles </a:t>
            </a:r>
            <a:r>
              <a:rPr lang="en-US" sz="2200" dirty="0">
                <a:solidFill>
                  <a:srgbClr val="225790"/>
                </a:solidFill>
                <a:latin typeface="+mj-lt"/>
                <a:ea typeface="+mn-ea"/>
                <a:cs typeface="+mn-cs"/>
              </a:rPr>
              <a:t>including </a:t>
            </a:r>
            <a:r>
              <a:rPr lang="en-US" sz="2200" dirty="0">
                <a:solidFill>
                  <a:srgbClr val="225790"/>
                </a:solidFill>
                <a:latin typeface="+mj-lt"/>
                <a:ea typeface="+mn-ea"/>
                <a:cs typeface="+mn-cs"/>
              </a:rPr>
              <a:t>their location and </a:t>
            </a:r>
            <a:r>
              <a:rPr lang="en-US" sz="2200" dirty="0">
                <a:solidFill>
                  <a:srgbClr val="225790"/>
                </a:solidFill>
                <a:latin typeface="+mj-lt"/>
                <a:ea typeface="+mn-ea"/>
                <a:cs typeface="+mn-cs"/>
              </a:rPr>
              <a:t>date.</a:t>
            </a:r>
            <a:endParaRPr lang="en-US" sz="2200" dirty="0">
              <a:solidFill>
                <a:srgbClr val="225790"/>
              </a:solidFill>
              <a:latin typeface="+mj-lt"/>
              <a:ea typeface="+mn-ea"/>
              <a:cs typeface="+mn-cs"/>
            </a:endParaRPr>
          </a:p>
        </p:txBody>
      </p:sp>
      <p:pic>
        <p:nvPicPr>
          <p:cNvPr id="15425" name="Picture 6"/>
          <p:cNvPicPr>
            <a:picLocks noChangeAspect="1"/>
          </p:cNvPicPr>
          <p:nvPr/>
        </p:nvPicPr>
        <p:blipFill>
          <a:blip r:embed="rId2"/>
          <a:srcRect/>
          <a:stretch>
            <a:fillRect/>
          </a:stretch>
        </p:blipFill>
        <p:spPr bwMode="auto">
          <a:xfrm flipH="1">
            <a:off x="847725" y="5600700"/>
            <a:ext cx="676275"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sz="4000" smtClean="0">
                <a:latin typeface="Georgia" pitchFamily="-72" charset="0"/>
                <a:ea typeface="ＭＳ Ｐゴシック" charset="0"/>
              </a:rPr>
              <a:t>Antietam (Sharpsburg)</a:t>
            </a:r>
            <a:endParaRPr lang="en-US" sz="4000" i="1" smtClean="0">
              <a:latin typeface="Georgia" pitchFamily="-72" charset="0"/>
              <a:ea typeface="ＭＳ Ｐゴシック" charset="0"/>
            </a:endParaRPr>
          </a:p>
        </p:txBody>
      </p:sp>
      <p:pic>
        <p:nvPicPr>
          <p:cNvPr id="45058" name="Content Placeholder 3"/>
          <p:cNvPicPr>
            <a:picLocks noGrp="1" noChangeAspect="1"/>
          </p:cNvPicPr>
          <p:nvPr>
            <p:ph idx="1"/>
          </p:nvPr>
        </p:nvPicPr>
        <p:blipFill>
          <a:blip r:embed="rId2"/>
          <a:srcRect/>
          <a:stretch>
            <a:fillRect/>
          </a:stretch>
        </p:blipFill>
        <p:spPr>
          <a:xfrm>
            <a:off x="1577975" y="1600200"/>
            <a:ext cx="5988050" cy="4205288"/>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1" name="Picture 2"/>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sz="4000" smtClean="0">
                <a:latin typeface="Georgia" pitchFamily="-72" charset="0"/>
                <a:ea typeface="ＭＳ Ｐゴシック" charset="0"/>
              </a:rPr>
              <a:t>Perryville</a:t>
            </a:r>
            <a:endParaRPr lang="en-US" sz="4000" i="1" smtClean="0">
              <a:latin typeface="Georgia" pitchFamily="-72" charset="0"/>
              <a:ea typeface="ＭＳ Ｐゴシック" charset="0"/>
            </a:endParaRPr>
          </a:p>
        </p:txBody>
      </p:sp>
      <p:pic>
        <p:nvPicPr>
          <p:cNvPr id="48130" name="Content Placeholder 5"/>
          <p:cNvPicPr>
            <a:picLocks noGrp="1" noChangeAspect="1"/>
          </p:cNvPicPr>
          <p:nvPr>
            <p:ph idx="1"/>
          </p:nvPr>
        </p:nvPicPr>
        <p:blipFill>
          <a:blip r:embed="rId2"/>
          <a:srcRect/>
          <a:stretch>
            <a:fillRect/>
          </a:stretch>
        </p:blipFill>
        <p:spPr>
          <a:xfrm>
            <a:off x="1379538" y="1600200"/>
            <a:ext cx="6384925" cy="4205288"/>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3" name="Picture 2"/>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z="4000" smtClean="0">
                <a:latin typeface="Georgia" pitchFamily="-72" charset="0"/>
                <a:ea typeface="ＭＳ Ｐゴシック" charset="0"/>
              </a:rPr>
              <a:t>Fredericksburg</a:t>
            </a:r>
            <a:endParaRPr lang="en-US" sz="4000" i="1" smtClean="0">
              <a:latin typeface="Georgia" pitchFamily="-72" charset="0"/>
              <a:ea typeface="ＭＳ Ｐゴシック" charset="0"/>
            </a:endParaRPr>
          </a:p>
        </p:txBody>
      </p:sp>
      <p:pic>
        <p:nvPicPr>
          <p:cNvPr id="51202" name="Content Placeholder 6" descr="Fredericksburgkurzallisonloc.jpg"/>
          <p:cNvPicPr>
            <a:picLocks noGrp="1" noChangeAspect="1"/>
          </p:cNvPicPr>
          <p:nvPr>
            <p:ph idx="1"/>
          </p:nvPr>
        </p:nvPicPr>
        <p:blipFill>
          <a:blip r:embed="rId2"/>
          <a:srcRect/>
          <a:stretch>
            <a:fillRect/>
          </a:stretch>
        </p:blipFill>
        <p:spPr>
          <a:xfrm>
            <a:off x="1771650" y="1676400"/>
            <a:ext cx="5600700" cy="3906838"/>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z="4000" smtClean="0">
                <a:latin typeface="Georgia" pitchFamily="-72" charset="0"/>
                <a:ea typeface="ＭＳ Ｐゴシック" charset="0"/>
              </a:rPr>
              <a:t>Stones River (Murfreesboro)</a:t>
            </a:r>
            <a:endParaRPr lang="en-US" sz="4000" i="1" smtClean="0">
              <a:latin typeface="Georgia" pitchFamily="-72" charset="0"/>
              <a:ea typeface="ＭＳ Ｐゴシック" charset="0"/>
            </a:endParaRPr>
          </a:p>
        </p:txBody>
      </p:sp>
      <p:pic>
        <p:nvPicPr>
          <p:cNvPr id="54274" name="Content Placeholder 3"/>
          <p:cNvPicPr>
            <a:picLocks noGrp="1" noChangeAspect="1"/>
          </p:cNvPicPr>
          <p:nvPr>
            <p:ph idx="1"/>
          </p:nvPr>
        </p:nvPicPr>
        <p:blipFill>
          <a:blip r:embed="rId2"/>
          <a:srcRect/>
          <a:stretch>
            <a:fillRect/>
          </a:stretch>
        </p:blipFill>
        <p:spPr>
          <a:xfrm>
            <a:off x="1725613" y="1600200"/>
            <a:ext cx="5692775" cy="4205288"/>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7" name="Picture 2"/>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smtClean="0">
                <a:solidFill>
                  <a:schemeClr val="accent1">
                    <a:lumMod val="75000"/>
                  </a:schemeClr>
                </a:solidFill>
                <a:cs typeface="Georgia"/>
              </a:rPr>
              <a:t>Chancellorsville</a:t>
            </a:r>
            <a:endParaRPr lang="en-US" sz="4000" b="1" i="1" dirty="0">
              <a:cs typeface="Georgia"/>
            </a:endParaRPr>
          </a:p>
        </p:txBody>
      </p:sp>
      <p:pic>
        <p:nvPicPr>
          <p:cNvPr id="57346" name="Content Placeholder 3"/>
          <p:cNvPicPr>
            <a:picLocks noGrp="1" noChangeAspect="1"/>
          </p:cNvPicPr>
          <p:nvPr>
            <p:ph idx="1"/>
          </p:nvPr>
        </p:nvPicPr>
        <p:blipFill>
          <a:blip r:embed="rId2"/>
          <a:srcRect/>
          <a:stretch>
            <a:fillRect/>
          </a:stretch>
        </p:blipFill>
        <p:spPr>
          <a:xfrm>
            <a:off x="2811463" y="1600200"/>
            <a:ext cx="3521075" cy="4205288"/>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16385" name="Content Placeholder 2"/>
          <p:cNvSpPr>
            <a:spLocks noGrp="1"/>
          </p:cNvSpPr>
          <p:nvPr>
            <p:ph idx="1"/>
          </p:nvPr>
        </p:nvSpPr>
        <p:spPr>
          <a:xfrm>
            <a:off x="457200" y="1600200"/>
            <a:ext cx="8229600" cy="4205288"/>
          </a:xfrm>
        </p:spPr>
        <p:txBody>
          <a:bodyPr/>
          <a:lstStyle/>
          <a:p>
            <a:endParaRPr lang="en-US" sz="1400" smtClean="0">
              <a:latin typeface="Georgia" pitchFamily="-72" charset="0"/>
              <a:ea typeface="ＭＳ Ｐゴシック" charset="0"/>
            </a:endParaRPr>
          </a:p>
          <a:p>
            <a:endParaRPr lang="en-US" sz="1400" smtClean="0">
              <a:latin typeface="Georgia" pitchFamily="-72" charset="0"/>
              <a:ea typeface="ＭＳ Ｐゴシック" charset="0"/>
            </a:endParaRPr>
          </a:p>
          <a:p>
            <a:pPr>
              <a:buFont typeface="Arial" pitchFamily="-72" charset="0"/>
              <a:buNone/>
            </a:pPr>
            <a:endParaRPr lang="en-US" sz="4400" smtClean="0">
              <a:latin typeface="Georgia" pitchFamily="-72" charset="0"/>
              <a:ea typeface="ＭＳ Ｐゴシック" charset="0"/>
            </a:endParaRPr>
          </a:p>
        </p:txBody>
      </p:sp>
      <p:cxnSp>
        <p:nvCxnSpPr>
          <p:cNvPr id="11" name="Straight Connector 10"/>
          <p:cNvCxnSpPr/>
          <p:nvPr/>
        </p:nvCxnSpPr>
        <p:spPr>
          <a:xfrm>
            <a:off x="914400" y="3429000"/>
            <a:ext cx="73152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2743200" y="2743200"/>
            <a:ext cx="0" cy="137160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400800" y="2743200"/>
            <a:ext cx="0" cy="137160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4572000" y="2743200"/>
            <a:ext cx="0" cy="1371600"/>
          </a:xfrm>
          <a:prstGeom prst="line">
            <a:avLst/>
          </a:prstGeom>
          <a:ln w="19050"/>
        </p:spPr>
        <p:style>
          <a:lnRef idx="1">
            <a:schemeClr val="dk1"/>
          </a:lnRef>
          <a:fillRef idx="0">
            <a:schemeClr val="dk1"/>
          </a:fillRef>
          <a:effectRef idx="0">
            <a:schemeClr val="dk1"/>
          </a:effectRef>
          <a:fontRef idx="minor">
            <a:schemeClr val="tx1"/>
          </a:fontRef>
        </p:style>
      </p:cxnSp>
      <p:sp>
        <p:nvSpPr>
          <p:cNvPr id="16390" name="TextBox 26"/>
          <p:cNvSpPr txBox="1">
            <a:spLocks noChangeArrowheads="1"/>
          </p:cNvSpPr>
          <p:nvPr/>
        </p:nvSpPr>
        <p:spPr bwMode="auto">
          <a:xfrm>
            <a:off x="838200" y="3124200"/>
            <a:ext cx="762000" cy="366713"/>
          </a:xfrm>
          <a:prstGeom prst="rect">
            <a:avLst/>
          </a:prstGeom>
          <a:noFill/>
          <a:ln w="9525">
            <a:noFill/>
            <a:miter lim="800000"/>
            <a:headEnd/>
            <a:tailEnd/>
          </a:ln>
        </p:spPr>
        <p:txBody>
          <a:bodyPr>
            <a:prstTxWarp prst="textNoShape">
              <a:avLst/>
            </a:prstTxWarp>
            <a:spAutoFit/>
          </a:bodyPr>
          <a:lstStyle/>
          <a:p>
            <a:r>
              <a:rPr lang="en-US">
                <a:latin typeface="Calibri" pitchFamily="-72" charset="0"/>
              </a:rPr>
              <a:t>1861</a:t>
            </a:r>
          </a:p>
        </p:txBody>
      </p:sp>
      <p:sp>
        <p:nvSpPr>
          <p:cNvPr id="16391" name="TextBox 27"/>
          <p:cNvSpPr txBox="1">
            <a:spLocks noChangeArrowheads="1"/>
          </p:cNvSpPr>
          <p:nvPr/>
        </p:nvSpPr>
        <p:spPr bwMode="auto">
          <a:xfrm>
            <a:off x="7620000" y="3124200"/>
            <a:ext cx="762000" cy="366713"/>
          </a:xfrm>
          <a:prstGeom prst="rect">
            <a:avLst/>
          </a:prstGeom>
          <a:noFill/>
          <a:ln w="9525">
            <a:noFill/>
            <a:miter lim="800000"/>
            <a:headEnd/>
            <a:tailEnd/>
          </a:ln>
        </p:spPr>
        <p:txBody>
          <a:bodyPr>
            <a:prstTxWarp prst="textNoShape">
              <a:avLst/>
            </a:prstTxWarp>
            <a:spAutoFit/>
          </a:bodyPr>
          <a:lstStyle/>
          <a:p>
            <a:r>
              <a:rPr lang="en-US">
                <a:latin typeface="Calibri" pitchFamily="-72" charset="0"/>
              </a:rPr>
              <a:t>1863</a:t>
            </a:r>
          </a:p>
        </p:txBody>
      </p:sp>
      <p:sp>
        <p:nvSpPr>
          <p:cNvPr id="5" name="TextBox 4"/>
          <p:cNvSpPr txBox="1"/>
          <p:nvPr/>
        </p:nvSpPr>
        <p:spPr>
          <a:xfrm>
            <a:off x="1600200" y="533400"/>
            <a:ext cx="7162800" cy="976313"/>
          </a:xfrm>
          <a:prstGeom prst="rect">
            <a:avLst/>
          </a:prstGeom>
          <a:noFill/>
        </p:spPr>
        <p:txBody>
          <a:bodyPr>
            <a:spAutoFit/>
          </a:bodyPr>
          <a:lstStyle/>
          <a:p>
            <a:pPr fontAlgn="auto">
              <a:spcBef>
                <a:spcPts val="0"/>
              </a:spcBef>
              <a:spcAft>
                <a:spcPts val="0"/>
              </a:spcAft>
              <a:defRPr/>
            </a:pPr>
            <a:r>
              <a:rPr lang="en-US" sz="3600" dirty="0">
                <a:latin typeface="Georgia" pitchFamily="18" charset="0"/>
                <a:ea typeface="+mn-ea"/>
                <a:cs typeface="+mn-cs"/>
              </a:rPr>
              <a:t>Activity</a:t>
            </a:r>
            <a:r>
              <a:rPr lang="en-US" sz="2200" dirty="0">
                <a:latin typeface="Georgia" pitchFamily="18" charset="0"/>
                <a:ea typeface="+mn-ea"/>
                <a:cs typeface="+mn-cs"/>
              </a:rPr>
              <a:t/>
            </a:r>
            <a:br>
              <a:rPr lang="en-US" sz="2200" dirty="0">
                <a:latin typeface="Georgia" pitchFamily="18" charset="0"/>
                <a:ea typeface="+mn-ea"/>
                <a:cs typeface="+mn-cs"/>
              </a:rPr>
            </a:br>
            <a:r>
              <a:rPr lang="en-US" sz="2200" dirty="0">
                <a:solidFill>
                  <a:srgbClr val="225790"/>
                </a:solidFill>
                <a:latin typeface="+mj-lt"/>
                <a:ea typeface="+mn-ea"/>
                <a:cs typeface="+mn-cs"/>
              </a:rPr>
              <a:t>Place </a:t>
            </a:r>
            <a:r>
              <a:rPr lang="en-US" sz="2200" dirty="0">
                <a:solidFill>
                  <a:srgbClr val="225790"/>
                </a:solidFill>
                <a:latin typeface="+mj-lt"/>
                <a:ea typeface="+mn-ea"/>
                <a:cs typeface="+mn-cs"/>
              </a:rPr>
              <a:t>the events on the timeline in chronological order</a:t>
            </a:r>
            <a:r>
              <a:rPr lang="en-US" sz="2200" dirty="0">
                <a:solidFill>
                  <a:srgbClr val="225790"/>
                </a:solidFill>
                <a:latin typeface="+mj-lt"/>
                <a:ea typeface="+mn-ea"/>
                <a:cs typeface="+mn-cs"/>
              </a:rPr>
              <a:t>.</a:t>
            </a:r>
            <a:endParaRPr lang="en-US" sz="2200" dirty="0">
              <a:solidFill>
                <a:srgbClr val="225790"/>
              </a:solidFill>
              <a:latin typeface="+mj-lt"/>
              <a:ea typeface="+mn-ea"/>
              <a:cs typeface="+mn-cs"/>
            </a:endParaRPr>
          </a:p>
        </p:txBody>
      </p:sp>
      <p:pic>
        <p:nvPicPr>
          <p:cNvPr id="16393" name="Picture 12"/>
          <p:cNvPicPr>
            <a:picLocks noChangeAspect="1"/>
          </p:cNvPicPr>
          <p:nvPr/>
        </p:nvPicPr>
        <p:blipFill>
          <a:blip r:embed="rId3"/>
          <a:srcRect/>
          <a:stretch>
            <a:fillRect/>
          </a:stretch>
        </p:blipFill>
        <p:spPr bwMode="auto">
          <a:xfrm flipH="1">
            <a:off x="847725" y="601663"/>
            <a:ext cx="676275" cy="531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205288"/>
          </a:xfrm>
        </p:spPr>
        <p:txBody>
          <a:bodyPr/>
          <a:lstStyle/>
          <a:p>
            <a:pPr marL="0" indent="0">
              <a:buFont typeface="Arial" charset="0"/>
              <a:buNone/>
              <a:defRPr/>
            </a:pPr>
            <a:r>
              <a:rPr lang="en-US" sz="3700" dirty="0">
                <a:cs typeface="Georgia"/>
              </a:rPr>
              <a:t>Let’s take a moment to look at our maps and timeline. </a:t>
            </a:r>
            <a:endParaRPr lang="en-US" sz="3700" dirty="0" smtClean="0">
              <a:cs typeface="Georgia"/>
            </a:endParaRPr>
          </a:p>
          <a:p>
            <a:pPr>
              <a:buFont typeface="Arial" charset="0"/>
              <a:buChar char="•"/>
              <a:defRPr/>
            </a:pPr>
            <a:r>
              <a:rPr lang="en-US" dirty="0" smtClean="0">
                <a:solidFill>
                  <a:srgbClr val="225790"/>
                </a:solidFill>
                <a:latin typeface="+mj-lt"/>
                <a:cs typeface="Georgia"/>
              </a:rPr>
              <a:t>Where </a:t>
            </a:r>
            <a:r>
              <a:rPr lang="en-US" dirty="0">
                <a:solidFill>
                  <a:srgbClr val="225790"/>
                </a:solidFill>
                <a:latin typeface="+mj-lt"/>
                <a:cs typeface="Georgia"/>
              </a:rPr>
              <a:t>are most of the Confederate victories? </a:t>
            </a:r>
            <a:endParaRPr lang="en-US" dirty="0" smtClean="0">
              <a:solidFill>
                <a:srgbClr val="225790"/>
              </a:solidFill>
              <a:latin typeface="+mj-lt"/>
              <a:cs typeface="Georgia"/>
            </a:endParaRPr>
          </a:p>
          <a:p>
            <a:pPr>
              <a:buFont typeface="Arial" charset="0"/>
              <a:buChar char="•"/>
              <a:defRPr/>
            </a:pPr>
            <a:r>
              <a:rPr lang="en-US" dirty="0" smtClean="0">
                <a:solidFill>
                  <a:srgbClr val="225790"/>
                </a:solidFill>
                <a:latin typeface="+mj-lt"/>
                <a:cs typeface="Georgia"/>
              </a:rPr>
              <a:t>Where </a:t>
            </a:r>
            <a:r>
              <a:rPr lang="en-US" dirty="0">
                <a:solidFill>
                  <a:srgbClr val="225790"/>
                </a:solidFill>
                <a:latin typeface="+mj-lt"/>
                <a:cs typeface="Georgia"/>
              </a:rPr>
              <a:t>are most of the United States’ victories?</a:t>
            </a:r>
          </a:p>
        </p:txBody>
      </p:sp>
      <p:sp>
        <p:nvSpPr>
          <p:cNvPr id="58370" name="Title 3"/>
          <p:cNvSpPr>
            <a:spLocks noGrp="1"/>
          </p:cNvSpPr>
          <p:nvPr>
            <p:ph type="title"/>
          </p:nvPr>
        </p:nvSpPr>
        <p:spPr>
          <a:xfrm>
            <a:off x="838200" y="644525"/>
            <a:ext cx="8229600" cy="773113"/>
          </a:xfrm>
        </p:spPr>
        <p:txBody>
          <a:bodyPr/>
          <a:lstStyle/>
          <a:p>
            <a:r>
              <a:rPr lang="en-US" sz="4000" smtClean="0">
                <a:solidFill>
                  <a:schemeClr val="tx1"/>
                </a:solidFill>
                <a:latin typeface="Georgia" pitchFamily="-72" charset="0"/>
                <a:ea typeface="ＭＳ Ｐゴシック" charset="0"/>
              </a:rPr>
              <a:t>Activity: </a:t>
            </a:r>
            <a:r>
              <a:rPr lang="en-US" sz="4000" smtClean="0">
                <a:latin typeface="Georgia" pitchFamily="-72" charset="0"/>
                <a:ea typeface="ＭＳ Ｐゴシック" charset="0"/>
              </a:rPr>
              <a:t>Shifting Tides</a:t>
            </a:r>
          </a:p>
        </p:txBody>
      </p:sp>
      <p:pic>
        <p:nvPicPr>
          <p:cNvPr id="58371" name="Picture 6"/>
          <p:cNvPicPr>
            <a:picLocks noChangeAspect="1"/>
          </p:cNvPicPr>
          <p:nvPr/>
        </p:nvPicPr>
        <p:blipFill>
          <a:blip r:embed="rId2"/>
          <a:srcRect/>
          <a:stretch>
            <a:fillRect/>
          </a:stretch>
        </p:blipFill>
        <p:spPr bwMode="auto">
          <a:xfrm>
            <a:off x="1143000" y="381000"/>
            <a:ext cx="1428750" cy="112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sz="4000" smtClean="0">
                <a:solidFill>
                  <a:srgbClr val="4D4D4D"/>
                </a:solidFill>
                <a:latin typeface="Georgia" pitchFamily="-72" charset="0"/>
                <a:ea typeface="ＭＳ Ｐゴシック" charset="0"/>
              </a:rPr>
              <a:t>Shifting Tides</a:t>
            </a:r>
            <a:endParaRPr lang="en-US" sz="4000" i="1" smtClean="0">
              <a:solidFill>
                <a:srgbClr val="4D4D4D"/>
              </a:solidFill>
              <a:latin typeface="Georgia" pitchFamily="-72" charset="0"/>
              <a:ea typeface="ＭＳ Ｐゴシック" charset="0"/>
            </a:endParaRPr>
          </a:p>
        </p:txBody>
      </p:sp>
      <p:pic>
        <p:nvPicPr>
          <p:cNvPr id="59394" name="Content Placeholder 3" descr="USCapitolloc.jpg"/>
          <p:cNvPicPr>
            <a:picLocks noGrp="1" noChangeAspect="1"/>
          </p:cNvPicPr>
          <p:nvPr>
            <p:ph sz="half" idx="1"/>
          </p:nvPr>
        </p:nvPicPr>
        <p:blipFill>
          <a:blip r:embed="rId3"/>
          <a:srcRect/>
          <a:stretch>
            <a:fillRect/>
          </a:stretch>
        </p:blipFill>
        <p:spPr>
          <a:xfrm>
            <a:off x="457200" y="1676400"/>
            <a:ext cx="4038600" cy="3563938"/>
          </a:xfrm>
        </p:spPr>
      </p:pic>
      <p:sp>
        <p:nvSpPr>
          <p:cNvPr id="59395" name="Content Placeholder 2"/>
          <p:cNvSpPr>
            <a:spLocks noGrp="1"/>
          </p:cNvSpPr>
          <p:nvPr>
            <p:ph sz="half" idx="2"/>
          </p:nvPr>
        </p:nvSpPr>
        <p:spPr>
          <a:xfrm>
            <a:off x="4648200" y="1600200"/>
            <a:ext cx="4038600" cy="4232275"/>
          </a:xfrm>
        </p:spPr>
        <p:txBody>
          <a:bodyPr/>
          <a:lstStyle/>
          <a:p>
            <a:pPr marL="0" indent="0">
              <a:buFont typeface="Arial" pitchFamily="-72" charset="0"/>
              <a:buNone/>
            </a:pPr>
            <a:r>
              <a:rPr lang="en-US" sz="2200">
                <a:latin typeface="Georgia" pitchFamily="-72" charset="0"/>
                <a:ea typeface="ＭＳ Ｐゴシック" charset="0"/>
              </a:rPr>
              <a:t>Even though there were more Union victories in the west, many people placed more importance on the east because that is where the capitals of the United States and the Confederate States were located.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61441" name="Title 2"/>
          <p:cNvSpPr>
            <a:spLocks noGrp="1"/>
          </p:cNvSpPr>
          <p:nvPr>
            <p:ph type="title"/>
          </p:nvPr>
        </p:nvSpPr>
        <p:spPr/>
        <p:txBody>
          <a:bodyPr/>
          <a:lstStyle/>
          <a:p>
            <a:r>
              <a:rPr lang="en-US" sz="3200" smtClean="0">
                <a:latin typeface="Georgia" pitchFamily="-72" charset="0"/>
                <a:ea typeface="ＭＳ Ｐゴシック" charset="0"/>
              </a:rPr>
              <a:t>The Situation as the Summer of 1863 Arrives</a:t>
            </a:r>
          </a:p>
        </p:txBody>
      </p:sp>
      <p:pic>
        <p:nvPicPr>
          <p:cNvPr id="61442" name="Content Placeholder 3" descr="general-ulysses-s-grant.jpg"/>
          <p:cNvPicPr>
            <a:picLocks noGrp="1" noChangeAspect="1"/>
          </p:cNvPicPr>
          <p:nvPr>
            <p:ph sz="half" idx="1"/>
          </p:nvPr>
        </p:nvPicPr>
        <p:blipFill>
          <a:blip r:embed="rId3"/>
          <a:srcRect/>
          <a:stretch>
            <a:fillRect/>
          </a:stretch>
        </p:blipFill>
        <p:spPr>
          <a:xfrm>
            <a:off x="666750" y="1600200"/>
            <a:ext cx="3619500" cy="4232275"/>
          </a:xfrm>
        </p:spPr>
      </p:pic>
      <p:sp>
        <p:nvSpPr>
          <p:cNvPr id="61443" name="Content Placeholder 4"/>
          <p:cNvSpPr>
            <a:spLocks noGrp="1"/>
          </p:cNvSpPr>
          <p:nvPr>
            <p:ph sz="half" idx="2"/>
          </p:nvPr>
        </p:nvSpPr>
        <p:spPr>
          <a:xfrm>
            <a:off x="4648200" y="1600200"/>
            <a:ext cx="4038600" cy="4232275"/>
          </a:xfrm>
        </p:spPr>
        <p:txBody>
          <a:bodyPr/>
          <a:lstStyle/>
          <a:p>
            <a:pPr marL="0" indent="0">
              <a:buFont typeface="Arial" pitchFamily="-72" charset="0"/>
              <a:buNone/>
            </a:pPr>
            <a:r>
              <a:rPr lang="en-US" sz="2200" smtClean="0">
                <a:latin typeface="Georgia" pitchFamily="-72" charset="0"/>
                <a:ea typeface="ＭＳ Ｐゴシック" charset="0"/>
              </a:rPr>
              <a:t>In the West, United States military forces under Ulysses S. Grant have surrounded Vicksburg, Mississippi, which was a significant point that controlled access to the Mississippi River.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algn="l"/>
            <a:r>
              <a:rPr lang="en-US" sz="3100" smtClean="0">
                <a:latin typeface="Georgia" pitchFamily="-72" charset="0"/>
                <a:ea typeface="ＭＳ Ｐゴシック" charset="0"/>
              </a:rPr>
              <a:t> </a:t>
            </a:r>
            <a:endParaRPr lang="en-US" sz="3100" i="1" smtClean="0">
              <a:latin typeface="Georgia" pitchFamily="-72" charset="0"/>
              <a:ea typeface="ＭＳ Ｐゴシック" charset="0"/>
            </a:endParaRPr>
          </a:p>
        </p:txBody>
      </p:sp>
      <p:pic>
        <p:nvPicPr>
          <p:cNvPr id="63490" name="Content Placeholder 11"/>
          <p:cNvPicPr>
            <a:picLocks noGrp="1" noChangeAspect="1"/>
          </p:cNvPicPr>
          <p:nvPr>
            <p:ph idx="1"/>
          </p:nvPr>
        </p:nvPicPr>
        <p:blipFill>
          <a:blip r:embed="rId3"/>
          <a:srcRect/>
          <a:stretch>
            <a:fillRect/>
          </a:stretch>
        </p:blipFill>
        <p:spPr>
          <a:xfrm>
            <a:off x="1600200" y="1600200"/>
            <a:ext cx="5943600" cy="4543425"/>
          </a:xfrm>
        </p:spPr>
      </p:pic>
      <p:sp>
        <p:nvSpPr>
          <p:cNvPr id="63491" name="Title 2"/>
          <p:cNvSpPr txBox="1">
            <a:spLocks/>
          </p:cNvSpPr>
          <p:nvPr/>
        </p:nvSpPr>
        <p:spPr bwMode="auto">
          <a:xfrm>
            <a:off x="609600" y="796925"/>
            <a:ext cx="8229600" cy="773113"/>
          </a:xfrm>
          <a:prstGeom prst="rect">
            <a:avLst/>
          </a:prstGeom>
          <a:noFill/>
          <a:ln w="9525">
            <a:noFill/>
            <a:miter lim="800000"/>
            <a:headEnd/>
            <a:tailEnd/>
          </a:ln>
        </p:spPr>
        <p:txBody>
          <a:bodyPr anchor="ctr">
            <a:prstTxWarp prst="textNoShape">
              <a:avLst/>
            </a:prstTxWarp>
          </a:bodyPr>
          <a:lstStyle/>
          <a:p>
            <a:pPr algn="ctr" defTabSz="457200"/>
            <a:r>
              <a:rPr lang="en-US" sz="3200">
                <a:solidFill>
                  <a:srgbClr val="4D4D4D"/>
                </a:solidFill>
                <a:latin typeface="Georgia" pitchFamily="-72" charset="0"/>
                <a:cs typeface="ＭＳ Ｐゴシック" charset="0"/>
              </a:rPr>
              <a:t>The </a:t>
            </a:r>
            <a:r>
              <a:rPr lang="en-US" sz="3200">
                <a:solidFill>
                  <a:srgbClr val="4D4D4D"/>
                </a:solidFill>
                <a:latin typeface="Georgia" pitchFamily="-72" charset="0"/>
                <a:cs typeface="ＭＳ Ｐゴシック" charset="0"/>
              </a:rPr>
              <a:t>S</a:t>
            </a:r>
            <a:r>
              <a:rPr lang="en-US" sz="3200">
                <a:solidFill>
                  <a:srgbClr val="4D4D4D"/>
                </a:solidFill>
                <a:latin typeface="Georgia" pitchFamily="-72" charset="0"/>
                <a:cs typeface="ＭＳ Ｐゴシック" charset="0"/>
              </a:rPr>
              <a:t>ituation as the Summer of 1863 </a:t>
            </a:r>
            <a:r>
              <a:rPr lang="en-US" sz="3200">
                <a:solidFill>
                  <a:srgbClr val="4D4D4D"/>
                </a:solidFill>
                <a:latin typeface="Georgia" pitchFamily="-72" charset="0"/>
                <a:cs typeface="ＭＳ Ｐゴシック" charset="0"/>
              </a:rPr>
              <a:t>A</a:t>
            </a:r>
            <a:r>
              <a:rPr lang="en-US" sz="3200">
                <a:solidFill>
                  <a:srgbClr val="4D4D4D"/>
                </a:solidFill>
                <a:latin typeface="Georgia" pitchFamily="-72" charset="0"/>
                <a:cs typeface="ＭＳ Ｐゴシック" charset="0"/>
              </a:rPr>
              <a:t>rrives</a:t>
            </a:r>
            <a:endParaRPr lang="en-US" sz="3200">
              <a:solidFill>
                <a:srgbClr val="4D4D4D"/>
              </a:solidFill>
              <a:latin typeface="Georgia" pitchFamily="-72" charset="0"/>
              <a:cs typeface="ＭＳ Ｐゴシック"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7" name="Picture 3"/>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sz="4000" smtClean="0">
                <a:latin typeface="Georgia" pitchFamily="-72" charset="0"/>
                <a:ea typeface="ＭＳ Ｐゴシック" charset="0"/>
              </a:rPr>
              <a:t>Vicksburg</a:t>
            </a:r>
            <a:endParaRPr lang="en-US" sz="4000" i="1" smtClean="0">
              <a:latin typeface="Georgia" pitchFamily="-72" charset="0"/>
              <a:ea typeface="ＭＳ Ｐゴシック" charset="0"/>
            </a:endParaRPr>
          </a:p>
        </p:txBody>
      </p:sp>
      <p:pic>
        <p:nvPicPr>
          <p:cNvPr id="67586" name="Content Placeholder 5" descr="shirleyhousevicksburgnps.jpg"/>
          <p:cNvPicPr>
            <a:picLocks noGrp="1" noChangeAspect="1"/>
          </p:cNvPicPr>
          <p:nvPr>
            <p:ph idx="1"/>
          </p:nvPr>
        </p:nvPicPr>
        <p:blipFill>
          <a:blip r:embed="rId3"/>
          <a:srcRect/>
          <a:stretch>
            <a:fillRect/>
          </a:stretch>
        </p:blipFill>
        <p:spPr>
          <a:xfrm>
            <a:off x="1816100" y="1600200"/>
            <a:ext cx="5511800" cy="420528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sz="4000" smtClean="0">
                <a:solidFill>
                  <a:srgbClr val="4D4D4D"/>
                </a:solidFill>
                <a:latin typeface="Georgia" pitchFamily="-72" charset="0"/>
                <a:ea typeface="ＭＳ Ｐゴシック" charset="0"/>
              </a:rPr>
              <a:t>Vicksburg</a:t>
            </a:r>
            <a:endParaRPr lang="en-US" sz="4000" i="1" smtClean="0">
              <a:solidFill>
                <a:srgbClr val="4D4D4D"/>
              </a:solidFill>
              <a:latin typeface="Georgia" pitchFamily="-72" charset="0"/>
              <a:ea typeface="ＭＳ Ｐゴシック" charset="0"/>
            </a:endParaRPr>
          </a:p>
        </p:txBody>
      </p:sp>
      <p:pic>
        <p:nvPicPr>
          <p:cNvPr id="69634" name="Content Placeholder 3" descr="Vicksburgsignalcorpsloc.jpg"/>
          <p:cNvPicPr>
            <a:picLocks noGrp="1" noChangeAspect="1"/>
          </p:cNvPicPr>
          <p:nvPr>
            <p:ph sz="half" idx="1"/>
          </p:nvPr>
        </p:nvPicPr>
        <p:blipFill>
          <a:blip r:embed="rId3"/>
          <a:srcRect/>
          <a:stretch>
            <a:fillRect/>
          </a:stretch>
        </p:blipFill>
        <p:spPr>
          <a:xfrm>
            <a:off x="457200" y="1676400"/>
            <a:ext cx="4038600" cy="3205163"/>
          </a:xfrm>
        </p:spPr>
      </p:pic>
      <p:sp>
        <p:nvSpPr>
          <p:cNvPr id="69635" name="Content Placeholder 2"/>
          <p:cNvSpPr>
            <a:spLocks noGrp="1"/>
          </p:cNvSpPr>
          <p:nvPr>
            <p:ph sz="half" idx="2"/>
          </p:nvPr>
        </p:nvSpPr>
        <p:spPr>
          <a:xfrm>
            <a:off x="4648200" y="1600200"/>
            <a:ext cx="4038600" cy="4232275"/>
          </a:xfrm>
        </p:spPr>
        <p:txBody>
          <a:bodyPr/>
          <a:lstStyle/>
          <a:p>
            <a:pPr marL="0" indent="0">
              <a:buFont typeface="Arial" pitchFamily="-72" charset="0"/>
              <a:buNone/>
            </a:pPr>
            <a:r>
              <a:rPr lang="en-US" sz="2200">
                <a:latin typeface="Georgia" pitchFamily="-72" charset="0"/>
                <a:ea typeface="ＭＳ Ｐゴシック" charset="0"/>
              </a:rPr>
              <a:t>After 47 days of bombardment Pemberton surrendered Vicksburg to Grant on July 4, 1863.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Title 5"/>
          <p:cNvSpPr>
            <a:spLocks noGrp="1"/>
          </p:cNvSpPr>
          <p:nvPr>
            <p:ph type="title"/>
          </p:nvPr>
        </p:nvSpPr>
        <p:spPr/>
        <p:txBody>
          <a:bodyPr/>
          <a:lstStyle/>
          <a:p>
            <a:r>
              <a:rPr lang="en-US" sz="4000" smtClean="0">
                <a:solidFill>
                  <a:srgbClr val="4D4D4D"/>
                </a:solidFill>
                <a:latin typeface="Georgia" pitchFamily="-72" charset="0"/>
                <a:ea typeface="ＭＳ Ｐゴシック" charset="0"/>
              </a:rPr>
              <a:t>Vicksburg</a:t>
            </a:r>
          </a:p>
        </p:txBody>
      </p:sp>
      <p:pic>
        <p:nvPicPr>
          <p:cNvPr id="71682" name="Content Placeholder 7"/>
          <p:cNvPicPr>
            <a:picLocks noGrp="1" noChangeAspect="1"/>
          </p:cNvPicPr>
          <p:nvPr>
            <p:ph idx="1"/>
          </p:nvPr>
        </p:nvPicPr>
        <p:blipFill>
          <a:blip r:embed="rId3"/>
          <a:srcRect/>
          <a:stretch>
            <a:fillRect/>
          </a:stretch>
        </p:blipFill>
        <p:spPr>
          <a:xfrm>
            <a:off x="2274888" y="1600200"/>
            <a:ext cx="4594225" cy="4205288"/>
          </a:xfrm>
        </p:spPr>
      </p:pic>
      <p:sp>
        <p:nvSpPr>
          <p:cNvPr id="71683" name="Rectangle 3"/>
          <p:cNvSpPr>
            <a:spLocks noChangeArrowheads="1"/>
          </p:cNvSpPr>
          <p:nvPr/>
        </p:nvSpPr>
        <p:spPr bwMode="auto">
          <a:xfrm>
            <a:off x="579438" y="6235700"/>
            <a:ext cx="8672512" cy="641350"/>
          </a:xfrm>
          <a:prstGeom prst="rect">
            <a:avLst/>
          </a:prstGeom>
          <a:noFill/>
          <a:ln w="9525">
            <a:noFill/>
            <a:miter lim="800000"/>
            <a:headEnd/>
            <a:tailEnd/>
          </a:ln>
        </p:spPr>
        <p:txBody>
          <a:bodyPr wrap="none">
            <a:prstTxWarp prst="textNoShape">
              <a:avLst/>
            </a:prstTxWarp>
            <a:spAutoFit/>
          </a:bodyPr>
          <a:lstStyle/>
          <a:p>
            <a:r>
              <a:rPr lang="en-US">
                <a:latin typeface="Calibri" pitchFamily="-72" charset="0"/>
                <a:hlinkClick r:id="rId4"/>
              </a:rPr>
              <a:t>http://www.history.com/videos/the-union-siege-of-vicksburg#the-union-siege-of-vicksburg</a:t>
            </a:r>
            <a:endParaRPr lang="en-US">
              <a:latin typeface="Calibri" pitchFamily="-72" charset="0"/>
            </a:endParaRPr>
          </a:p>
          <a:p>
            <a:endParaRPr lang="en-US">
              <a:latin typeface="Calibri" pitchFamily="-72"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pic>
        <p:nvPicPr>
          <p:cNvPr id="73729" name="Content Placeholder 7"/>
          <p:cNvPicPr>
            <a:picLocks noGrp="1" noChangeAspect="1"/>
          </p:cNvPicPr>
          <p:nvPr>
            <p:ph sz="half" idx="1"/>
          </p:nvPr>
        </p:nvPicPr>
        <p:blipFill>
          <a:blip r:embed="rId3"/>
          <a:srcRect/>
          <a:stretch>
            <a:fillRect/>
          </a:stretch>
        </p:blipFill>
        <p:spPr>
          <a:xfrm>
            <a:off x="457200" y="1676400"/>
            <a:ext cx="4038600" cy="3287713"/>
          </a:xfrm>
        </p:spPr>
      </p:pic>
      <p:sp>
        <p:nvSpPr>
          <p:cNvPr id="73730" name="Content Placeholder 6"/>
          <p:cNvSpPr>
            <a:spLocks noGrp="1"/>
          </p:cNvSpPr>
          <p:nvPr>
            <p:ph sz="half" idx="2"/>
          </p:nvPr>
        </p:nvSpPr>
        <p:spPr>
          <a:xfrm>
            <a:off x="4648200" y="1600200"/>
            <a:ext cx="4038600" cy="4232275"/>
          </a:xfrm>
        </p:spPr>
        <p:txBody>
          <a:bodyPr/>
          <a:lstStyle/>
          <a:p>
            <a:pPr marL="0" indent="0">
              <a:buFont typeface="Arial" pitchFamily="-72" charset="0"/>
              <a:buNone/>
            </a:pPr>
            <a:r>
              <a:rPr lang="en-US" sz="2200">
                <a:latin typeface="Georgia" pitchFamily="-72" charset="0"/>
                <a:ea typeface="ＭＳ Ｐゴシック" charset="0"/>
              </a:rPr>
              <a:t>In the east, Confederate forces under General Robert E. Lee invaded the northern state of Pennsylvania</a:t>
            </a:r>
          </a:p>
          <a:p>
            <a:pPr marL="0" indent="0">
              <a:buFont typeface="Arial" pitchFamily="-72" charset="0"/>
              <a:buNone/>
            </a:pPr>
            <a:endParaRPr lang="en-US">
              <a:latin typeface="Georgia" pitchFamily="-72" charset="0"/>
              <a:ea typeface="ＭＳ Ｐゴシック" charset="0"/>
            </a:endParaRPr>
          </a:p>
        </p:txBody>
      </p:sp>
      <p:sp>
        <p:nvSpPr>
          <p:cNvPr id="73731" name="Title 2"/>
          <p:cNvSpPr txBox="1">
            <a:spLocks/>
          </p:cNvSpPr>
          <p:nvPr/>
        </p:nvSpPr>
        <p:spPr bwMode="auto">
          <a:xfrm>
            <a:off x="457200" y="685800"/>
            <a:ext cx="8229600" cy="773113"/>
          </a:xfrm>
          <a:prstGeom prst="rect">
            <a:avLst/>
          </a:prstGeom>
          <a:noFill/>
          <a:ln w="9525">
            <a:noFill/>
            <a:miter lim="800000"/>
            <a:headEnd/>
            <a:tailEnd/>
          </a:ln>
        </p:spPr>
        <p:txBody>
          <a:bodyPr anchor="ctr">
            <a:prstTxWarp prst="textNoShape">
              <a:avLst/>
            </a:prstTxWarp>
          </a:bodyPr>
          <a:lstStyle/>
          <a:p>
            <a:pPr algn="ctr" defTabSz="457200"/>
            <a:r>
              <a:rPr lang="en-US" sz="3200">
                <a:solidFill>
                  <a:srgbClr val="225790"/>
                </a:solidFill>
                <a:latin typeface="Georgia" pitchFamily="-72" charset="0"/>
                <a:cs typeface="ＭＳ Ｐゴシック" charset="0"/>
              </a:rPr>
              <a:t>The Situation as the Summer of 1863 Arrives</a:t>
            </a:r>
            <a:endParaRPr lang="en-US" sz="3200">
              <a:solidFill>
                <a:srgbClr val="225790"/>
              </a:solidFill>
              <a:latin typeface="Georgia" pitchFamily="-72" charset="0"/>
              <a:cs typeface="ＭＳ Ｐゴシック"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75777" name="Title 1"/>
          <p:cNvSpPr>
            <a:spLocks noGrp="1"/>
          </p:cNvSpPr>
          <p:nvPr>
            <p:ph type="title"/>
          </p:nvPr>
        </p:nvSpPr>
        <p:spPr>
          <a:xfrm>
            <a:off x="5105400" y="1597025"/>
            <a:ext cx="3200400" cy="3886200"/>
          </a:xfrm>
        </p:spPr>
        <p:txBody>
          <a:bodyPr anchor="t"/>
          <a:lstStyle/>
          <a:p>
            <a:pPr algn="l"/>
            <a:r>
              <a:rPr lang="en-US" sz="2200" smtClean="0">
                <a:solidFill>
                  <a:schemeClr val="tx1"/>
                </a:solidFill>
                <a:latin typeface="Georgia" pitchFamily="-72" charset="0"/>
                <a:ea typeface="ＭＳ Ｐゴシック" charset="0"/>
              </a:rPr>
              <a:t>At this point in the war, the Confederate Army of Northern Virginia had a winning record. </a:t>
            </a:r>
            <a:br>
              <a:rPr lang="en-US" sz="2200" smtClean="0">
                <a:solidFill>
                  <a:schemeClr val="tx1"/>
                </a:solidFill>
                <a:latin typeface="Georgia" pitchFamily="-72" charset="0"/>
                <a:ea typeface="ＭＳ Ｐゴシック" charset="0"/>
              </a:rPr>
            </a:br>
            <a:r>
              <a:rPr lang="en-US" sz="2200" smtClean="0">
                <a:solidFill>
                  <a:schemeClr val="tx1"/>
                </a:solidFill>
                <a:latin typeface="Georgia" pitchFamily="-72" charset="0"/>
                <a:ea typeface="ＭＳ Ｐゴシック" charset="0"/>
              </a:rPr>
              <a:t/>
            </a:r>
            <a:br>
              <a:rPr lang="en-US" sz="2200" smtClean="0">
                <a:solidFill>
                  <a:schemeClr val="tx1"/>
                </a:solidFill>
                <a:latin typeface="Georgia" pitchFamily="-72" charset="0"/>
                <a:ea typeface="ＭＳ Ｐゴシック" charset="0"/>
              </a:rPr>
            </a:br>
            <a:r>
              <a:rPr lang="en-US" sz="2200" smtClean="0">
                <a:solidFill>
                  <a:schemeClr val="tx1"/>
                </a:solidFill>
                <a:latin typeface="Georgia" pitchFamily="-72" charset="0"/>
                <a:ea typeface="ＭＳ Ｐゴシック" charset="0"/>
              </a:rPr>
              <a:t>And Confederate General, Robert E. Lee had a plan to move his army north.</a:t>
            </a:r>
            <a:endParaRPr lang="en-US" sz="1600" i="1" smtClean="0">
              <a:latin typeface="Georgia" pitchFamily="-72" charset="0"/>
              <a:ea typeface="ＭＳ Ｐゴシック" charset="0"/>
            </a:endParaRPr>
          </a:p>
        </p:txBody>
      </p:sp>
      <p:pic>
        <p:nvPicPr>
          <p:cNvPr id="75778" name="Content Placeholder 3" descr="800px-General_R__E__Lee_and_Travelerwikimediacommons.jpg"/>
          <p:cNvPicPr>
            <a:picLocks noChangeAspect="1"/>
          </p:cNvPicPr>
          <p:nvPr/>
        </p:nvPicPr>
        <p:blipFill>
          <a:blip r:embed="rId3"/>
          <a:srcRect/>
          <a:stretch>
            <a:fillRect/>
          </a:stretch>
        </p:blipFill>
        <p:spPr bwMode="auto">
          <a:xfrm>
            <a:off x="609600" y="1597025"/>
            <a:ext cx="4343400" cy="3132138"/>
          </a:xfrm>
          <a:prstGeom prst="rect">
            <a:avLst/>
          </a:prstGeom>
          <a:noFill/>
          <a:ln w="9525">
            <a:noFill/>
            <a:miter lim="800000"/>
            <a:headEnd/>
            <a:tailEnd/>
          </a:ln>
        </p:spPr>
      </p:pic>
      <p:sp>
        <p:nvSpPr>
          <p:cNvPr id="75779" name="Title 2"/>
          <p:cNvSpPr txBox="1">
            <a:spLocks/>
          </p:cNvSpPr>
          <p:nvPr/>
        </p:nvSpPr>
        <p:spPr bwMode="auto">
          <a:xfrm>
            <a:off x="457200" y="685800"/>
            <a:ext cx="8229600" cy="773113"/>
          </a:xfrm>
          <a:prstGeom prst="rect">
            <a:avLst/>
          </a:prstGeom>
          <a:noFill/>
          <a:ln w="9525">
            <a:noFill/>
            <a:miter lim="800000"/>
            <a:headEnd/>
            <a:tailEnd/>
          </a:ln>
        </p:spPr>
        <p:txBody>
          <a:bodyPr anchor="ctr">
            <a:prstTxWarp prst="textNoShape">
              <a:avLst/>
            </a:prstTxWarp>
          </a:bodyPr>
          <a:lstStyle/>
          <a:p>
            <a:pPr algn="ctr" defTabSz="457200"/>
            <a:r>
              <a:rPr lang="en-US" sz="3200">
                <a:solidFill>
                  <a:srgbClr val="4D4D4D"/>
                </a:solidFill>
                <a:latin typeface="Georgia" pitchFamily="-72" charset="0"/>
                <a:cs typeface="ＭＳ Ｐゴシック" charset="0"/>
              </a:rPr>
              <a:t>The Situation as the Summer of 1863 Arrives</a:t>
            </a:r>
            <a:endParaRPr lang="en-US" sz="3200">
              <a:solidFill>
                <a:srgbClr val="4D4D4D"/>
              </a:solidFill>
              <a:latin typeface="Georgia" pitchFamily="-72" charset="0"/>
              <a:cs typeface="ＭＳ Ｐゴシック"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3" name="Picture 2"/>
          <p:cNvPicPr>
            <a:picLocks noChangeAspect="1"/>
          </p:cNvPicPr>
          <p:nvPr/>
        </p:nvPicPr>
        <p:blipFill>
          <a:blip r:embed="rId2"/>
          <a:srcRect l="1688" t="2586" r="2232" b="2928"/>
          <a:stretch>
            <a:fillRect/>
          </a:stretch>
        </p:blipFill>
        <p:spPr bwMode="auto">
          <a:xfrm>
            <a:off x="1814513" y="1417638"/>
            <a:ext cx="5514975" cy="4191000"/>
          </a:xfrm>
          <a:prstGeom prst="rect">
            <a:avLst/>
          </a:prstGeom>
          <a:noFill/>
          <a:ln w="9525">
            <a:noFill/>
            <a:miter lim="800000"/>
            <a:headEnd/>
            <a:tailEnd/>
          </a:ln>
        </p:spPr>
      </p:pic>
      <p:sp>
        <p:nvSpPr>
          <p:cNvPr id="5" name="TextBox 4"/>
          <p:cNvSpPr txBox="1"/>
          <p:nvPr/>
        </p:nvSpPr>
        <p:spPr>
          <a:xfrm>
            <a:off x="1524000" y="373063"/>
            <a:ext cx="6553200" cy="762000"/>
          </a:xfrm>
          <a:prstGeom prst="rect">
            <a:avLst/>
          </a:prstGeom>
          <a:noFill/>
        </p:spPr>
        <p:txBody>
          <a:bodyPr>
            <a:spAutoFit/>
          </a:bodyPr>
          <a:lstStyle/>
          <a:p>
            <a:pPr fontAlgn="auto">
              <a:spcBef>
                <a:spcPts val="0"/>
              </a:spcBef>
              <a:spcAft>
                <a:spcPts val="0"/>
              </a:spcAft>
              <a:defRPr/>
            </a:pPr>
            <a:r>
              <a:rPr lang="en-US" sz="2200" dirty="0">
                <a:solidFill>
                  <a:srgbClr val="225790"/>
                </a:solidFill>
                <a:latin typeface="+mj-lt"/>
                <a:ea typeface="+mn-ea"/>
                <a:cs typeface="+mn-cs"/>
              </a:rPr>
              <a:t>On the other side of </a:t>
            </a:r>
            <a:r>
              <a:rPr lang="en-US" sz="2200" dirty="0">
                <a:solidFill>
                  <a:srgbClr val="225790"/>
                </a:solidFill>
                <a:latin typeface="+mj-lt"/>
                <a:ea typeface="+mn-ea"/>
                <a:cs typeface="+mn-cs"/>
              </a:rPr>
              <a:t>your worksheet </a:t>
            </a:r>
            <a:r>
              <a:rPr lang="en-US" sz="2200" dirty="0">
                <a:solidFill>
                  <a:srgbClr val="225790"/>
                </a:solidFill>
                <a:latin typeface="+mj-lt"/>
                <a:ea typeface="+mn-ea"/>
                <a:cs typeface="+mn-cs"/>
              </a:rPr>
              <a:t>is a map showing the </a:t>
            </a:r>
            <a:r>
              <a:rPr lang="en-US" sz="2200" dirty="0">
                <a:solidFill>
                  <a:srgbClr val="225790"/>
                </a:solidFill>
                <a:latin typeface="+mj-lt"/>
                <a:ea typeface="+mn-ea"/>
                <a:cs typeface="+mn-cs"/>
              </a:rPr>
              <a:t>battles on your chart.</a:t>
            </a:r>
            <a:endParaRPr lang="en-US" sz="2200" dirty="0">
              <a:solidFill>
                <a:srgbClr val="225790"/>
              </a:solidFill>
              <a:latin typeface="+mj-lt"/>
              <a:ea typeface="+mn-ea"/>
              <a:cs typeface="+mn-cs"/>
            </a:endParaRPr>
          </a:p>
        </p:txBody>
      </p:sp>
      <p:pic>
        <p:nvPicPr>
          <p:cNvPr id="18435" name="Picture 5"/>
          <p:cNvPicPr>
            <a:picLocks noChangeAspect="1"/>
          </p:cNvPicPr>
          <p:nvPr/>
        </p:nvPicPr>
        <p:blipFill>
          <a:blip r:embed="rId3"/>
          <a:srcRect/>
          <a:stretch>
            <a:fillRect/>
          </a:stretch>
        </p:blipFill>
        <p:spPr bwMode="auto">
          <a:xfrm flipH="1">
            <a:off x="847725" y="373063"/>
            <a:ext cx="676275"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5" name="Picture 3"/>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smtClean="0">
                <a:latin typeface="Georgia" pitchFamily="-72" charset="0"/>
                <a:ea typeface="ＭＳ Ｐゴシック" charset="0"/>
              </a:rPr>
              <a:t>Gettysburg</a:t>
            </a:r>
            <a:endParaRPr lang="en-US" sz="1600" i="1" smtClean="0">
              <a:latin typeface="Georgia" pitchFamily="-72" charset="0"/>
              <a:ea typeface="ＭＳ Ｐゴシック" charset="0"/>
            </a:endParaRPr>
          </a:p>
        </p:txBody>
      </p:sp>
      <p:pic>
        <p:nvPicPr>
          <p:cNvPr id="79874" name="Content Placeholder 4" descr="gettysburgdeadpeachorchardloc.jpg"/>
          <p:cNvPicPr>
            <a:picLocks noGrp="1" noChangeAspect="1"/>
          </p:cNvPicPr>
          <p:nvPr>
            <p:ph idx="1"/>
          </p:nvPr>
        </p:nvPicPr>
        <p:blipFill>
          <a:blip r:embed="rId2"/>
          <a:srcRect/>
          <a:stretch>
            <a:fillRect/>
          </a:stretch>
        </p:blipFill>
        <p:spPr>
          <a:xfrm>
            <a:off x="2033588" y="1600200"/>
            <a:ext cx="5076825" cy="4205288"/>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80897" name="Title 2"/>
          <p:cNvSpPr>
            <a:spLocks noGrp="1"/>
          </p:cNvSpPr>
          <p:nvPr>
            <p:ph type="title"/>
          </p:nvPr>
        </p:nvSpPr>
        <p:spPr>
          <a:xfrm>
            <a:off x="0" y="228600"/>
            <a:ext cx="9144000" cy="773113"/>
          </a:xfrm>
        </p:spPr>
        <p:txBody>
          <a:bodyPr/>
          <a:lstStyle/>
          <a:p>
            <a:r>
              <a:rPr lang="en-US" sz="4000" smtClean="0">
                <a:solidFill>
                  <a:srgbClr val="4D4D4D"/>
                </a:solidFill>
                <a:latin typeface="Georgia" pitchFamily="-72" charset="0"/>
                <a:ea typeface="ＭＳ Ｐゴシック" charset="0"/>
              </a:rPr>
              <a:t>Gettysburg</a:t>
            </a:r>
          </a:p>
        </p:txBody>
      </p:sp>
      <p:sp>
        <p:nvSpPr>
          <p:cNvPr id="80898" name="TextBox 5"/>
          <p:cNvSpPr txBox="1">
            <a:spLocks noChangeArrowheads="1"/>
          </p:cNvSpPr>
          <p:nvPr/>
        </p:nvSpPr>
        <p:spPr bwMode="auto">
          <a:xfrm>
            <a:off x="228600" y="1143000"/>
            <a:ext cx="8763000" cy="4892675"/>
          </a:xfrm>
          <a:prstGeom prst="rect">
            <a:avLst/>
          </a:prstGeom>
          <a:noFill/>
          <a:ln w="9525">
            <a:noFill/>
            <a:miter lim="800000"/>
            <a:headEnd/>
            <a:tailEnd/>
          </a:ln>
        </p:spPr>
        <p:txBody>
          <a:bodyPr>
            <a:prstTxWarp prst="textNoShape">
              <a:avLst/>
            </a:prstTxWarp>
            <a:spAutoFit/>
          </a:bodyPr>
          <a:lstStyle/>
          <a:p>
            <a:r>
              <a:rPr lang="en-US" sz="2500">
                <a:solidFill>
                  <a:srgbClr val="292929"/>
                </a:solidFill>
                <a:latin typeface="Georgia" pitchFamily="-72" charset="0"/>
              </a:rPr>
              <a:t>5 reasons </a:t>
            </a:r>
            <a:r>
              <a:rPr lang="en-US" sz="2500">
                <a:solidFill>
                  <a:srgbClr val="292929"/>
                </a:solidFill>
                <a:latin typeface="Georgia" pitchFamily="-72" charset="0"/>
              </a:rPr>
              <a:t>Lee invaded Pennsylvania </a:t>
            </a:r>
            <a:r>
              <a:rPr lang="en-US" sz="2500">
                <a:solidFill>
                  <a:srgbClr val="292929"/>
                </a:solidFill>
                <a:latin typeface="Georgia" pitchFamily="-72" charset="0"/>
              </a:rPr>
              <a:t>:</a:t>
            </a:r>
            <a:r>
              <a:rPr lang="en-US">
                <a:latin typeface="Georgia" pitchFamily="-72" charset="0"/>
              </a:rPr>
              <a:t/>
            </a:r>
            <a:br>
              <a:rPr lang="en-US">
                <a:latin typeface="Georgia" pitchFamily="-72" charset="0"/>
              </a:rPr>
            </a:br>
            <a:endParaRPr lang="en-US" sz="1000">
              <a:latin typeface="Georgia" pitchFamily="-72" charset="0"/>
            </a:endParaRPr>
          </a:p>
          <a:p>
            <a:pPr marL="800100" lvl="1" indent="-342900">
              <a:buFontTx/>
              <a:buAutoNum type="arabicPeriod"/>
            </a:pPr>
            <a:r>
              <a:rPr lang="en-US" sz="2000">
                <a:latin typeface="Georgia" pitchFamily="-72" charset="0"/>
              </a:rPr>
              <a:t>to </a:t>
            </a:r>
            <a:r>
              <a:rPr lang="en-US" sz="2000">
                <a:latin typeface="Georgia" pitchFamily="-72" charset="0"/>
              </a:rPr>
              <a:t>disrupt the Union’s ability to attack the Confederate capital at Richmond, </a:t>
            </a:r>
            <a:r>
              <a:rPr lang="en-US" sz="2000">
                <a:latin typeface="Georgia" pitchFamily="-72" charset="0"/>
              </a:rPr>
              <a:t>Virginia</a:t>
            </a:r>
            <a:br>
              <a:rPr lang="en-US" sz="2000">
                <a:latin typeface="Georgia" pitchFamily="-72" charset="0"/>
              </a:rPr>
            </a:br>
            <a:endParaRPr lang="en-US" sz="2000">
              <a:latin typeface="Georgia" pitchFamily="-72" charset="0"/>
            </a:endParaRPr>
          </a:p>
          <a:p>
            <a:pPr marL="800100" lvl="1" indent="-342900">
              <a:buFontTx/>
              <a:buAutoNum type="arabicPeriod"/>
            </a:pPr>
            <a:r>
              <a:rPr lang="en-US" sz="2000">
                <a:latin typeface="Georgia" pitchFamily="-72" charset="0"/>
              </a:rPr>
              <a:t>to draw the United States Army away from the safety of the defenses of Washington, D.C. and fight them in the “open”</a:t>
            </a:r>
            <a:br>
              <a:rPr lang="en-US" sz="2000">
                <a:latin typeface="Georgia" pitchFamily="-72" charset="0"/>
              </a:rPr>
            </a:br>
            <a:endParaRPr lang="en-US" sz="2000">
              <a:latin typeface="Georgia" pitchFamily="-72" charset="0"/>
            </a:endParaRPr>
          </a:p>
          <a:p>
            <a:pPr marL="800100" lvl="1" indent="-342900">
              <a:buFontTx/>
              <a:buAutoNum type="arabicPeriod"/>
            </a:pPr>
            <a:r>
              <a:rPr lang="en-US" sz="2000">
                <a:latin typeface="Georgia" pitchFamily="-72" charset="0"/>
              </a:rPr>
              <a:t>to </a:t>
            </a:r>
            <a:r>
              <a:rPr lang="en-US" sz="2000">
                <a:latin typeface="Georgia" pitchFamily="-72" charset="0"/>
              </a:rPr>
              <a:t>take the war away from the farmers in Virginia who were having problems planting </a:t>
            </a:r>
            <a:r>
              <a:rPr lang="en-US" sz="2000">
                <a:latin typeface="Georgia" pitchFamily="-72" charset="0"/>
              </a:rPr>
              <a:t>and harvesting crops</a:t>
            </a:r>
            <a:r>
              <a:rPr lang="en-US" sz="2000">
                <a:latin typeface="Georgia" pitchFamily="-72" charset="0"/>
              </a:rPr>
              <a:t>, as both armies had been camping or fighting on their land for the previous two </a:t>
            </a:r>
            <a:r>
              <a:rPr lang="en-US" sz="2000">
                <a:latin typeface="Georgia" pitchFamily="-72" charset="0"/>
              </a:rPr>
              <a:t>summers</a:t>
            </a:r>
            <a:br>
              <a:rPr lang="en-US" sz="2000">
                <a:latin typeface="Georgia" pitchFamily="-72" charset="0"/>
              </a:rPr>
            </a:br>
            <a:endParaRPr lang="en-US" sz="2000">
              <a:latin typeface="Georgia" pitchFamily="-72" charset="0"/>
            </a:endParaRPr>
          </a:p>
          <a:p>
            <a:pPr marL="800100" lvl="1" indent="-342900">
              <a:buFontTx/>
              <a:buAutoNum type="arabicPeriod"/>
            </a:pPr>
            <a:r>
              <a:rPr lang="en-US" sz="2000">
                <a:latin typeface="Georgia" pitchFamily="-72" charset="0"/>
              </a:rPr>
              <a:t>to </a:t>
            </a:r>
            <a:r>
              <a:rPr lang="en-US" sz="2000">
                <a:latin typeface="Georgia" pitchFamily="-72" charset="0"/>
              </a:rPr>
              <a:t>“</a:t>
            </a:r>
            <a:r>
              <a:rPr lang="en-US" sz="2000">
                <a:latin typeface="Georgia" pitchFamily="-72" charset="0"/>
              </a:rPr>
              <a:t>live off the land” and collect supplies to take back to </a:t>
            </a:r>
            <a:r>
              <a:rPr lang="en-US" sz="2000">
                <a:latin typeface="Georgia" pitchFamily="-72" charset="0"/>
              </a:rPr>
              <a:t>Virginia</a:t>
            </a:r>
            <a:br>
              <a:rPr lang="en-US" sz="2000">
                <a:latin typeface="Georgia" pitchFamily="-72" charset="0"/>
              </a:rPr>
            </a:br>
            <a:endParaRPr lang="en-US" sz="2000">
              <a:latin typeface="Georgia" pitchFamily="-72" charset="0"/>
            </a:endParaRPr>
          </a:p>
          <a:p>
            <a:pPr marL="800100" lvl="1" indent="-342900">
              <a:buFontTx/>
              <a:buAutoNum type="arabicPeriod"/>
            </a:pPr>
            <a:r>
              <a:rPr lang="en-US" sz="2000">
                <a:latin typeface="Georgia" pitchFamily="-72" charset="0"/>
              </a:rPr>
              <a:t>to win a decisive victory on Northern soil in the hopes of bringing the Civil War to a </a:t>
            </a:r>
            <a:r>
              <a:rPr lang="en-US" sz="2000">
                <a:latin typeface="Georgia" pitchFamily="-72" charset="0"/>
              </a:rPr>
              <a:t>close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81921" name="Title 2"/>
          <p:cNvSpPr>
            <a:spLocks noGrp="1"/>
          </p:cNvSpPr>
          <p:nvPr>
            <p:ph type="title"/>
          </p:nvPr>
        </p:nvSpPr>
        <p:spPr>
          <a:xfrm>
            <a:off x="0" y="228600"/>
            <a:ext cx="9144000" cy="773113"/>
          </a:xfrm>
        </p:spPr>
        <p:txBody>
          <a:bodyPr/>
          <a:lstStyle/>
          <a:p>
            <a:r>
              <a:rPr lang="en-US" sz="4000" smtClean="0">
                <a:solidFill>
                  <a:srgbClr val="4D4D4D"/>
                </a:solidFill>
                <a:latin typeface="Georgia" pitchFamily="-72" charset="0"/>
                <a:ea typeface="ＭＳ Ｐゴシック" charset="0"/>
              </a:rPr>
              <a:t>Gettysburg</a:t>
            </a:r>
          </a:p>
        </p:txBody>
      </p:sp>
      <p:pic>
        <p:nvPicPr>
          <p:cNvPr id="81922" name="Picture 6"/>
          <p:cNvPicPr>
            <a:picLocks noChangeAspect="1"/>
          </p:cNvPicPr>
          <p:nvPr/>
        </p:nvPicPr>
        <p:blipFill>
          <a:blip r:embed="rId2"/>
          <a:srcRect/>
          <a:stretch>
            <a:fillRect/>
          </a:stretch>
        </p:blipFill>
        <p:spPr bwMode="auto">
          <a:xfrm>
            <a:off x="2366963" y="1054100"/>
            <a:ext cx="4410075" cy="4238625"/>
          </a:xfrm>
          <a:prstGeom prst="rect">
            <a:avLst/>
          </a:prstGeom>
          <a:noFill/>
          <a:ln w="9525">
            <a:noFill/>
            <a:miter lim="800000"/>
            <a:headEnd/>
            <a:tailEnd/>
          </a:ln>
        </p:spPr>
      </p:pic>
      <p:sp>
        <p:nvSpPr>
          <p:cNvPr id="81923" name="TextBox 7"/>
          <p:cNvSpPr txBox="1">
            <a:spLocks noChangeArrowheads="1"/>
          </p:cNvSpPr>
          <p:nvPr/>
        </p:nvSpPr>
        <p:spPr bwMode="auto">
          <a:xfrm>
            <a:off x="0" y="5410200"/>
            <a:ext cx="9144000" cy="427038"/>
          </a:xfrm>
          <a:prstGeom prst="rect">
            <a:avLst/>
          </a:prstGeom>
          <a:noFill/>
          <a:ln w="9525">
            <a:noFill/>
            <a:miter lim="800000"/>
            <a:headEnd/>
            <a:tailEnd/>
          </a:ln>
        </p:spPr>
        <p:txBody>
          <a:bodyPr>
            <a:prstTxWarp prst="textNoShape">
              <a:avLst/>
            </a:prstTxWarp>
            <a:spAutoFit/>
          </a:bodyPr>
          <a:lstStyle/>
          <a:p>
            <a:pPr algn="ctr"/>
            <a:r>
              <a:rPr lang="en-US" sz="2200">
                <a:solidFill>
                  <a:srgbClr val="292929"/>
                </a:solidFill>
                <a:latin typeface="Georgia" pitchFamily="-72" charset="0"/>
              </a:rPr>
              <a:t>On July 1</a:t>
            </a:r>
            <a:r>
              <a:rPr lang="en-US" sz="2200" baseline="30000">
                <a:solidFill>
                  <a:srgbClr val="292929"/>
                </a:solidFill>
                <a:latin typeface="Georgia" pitchFamily="-72" charset="0"/>
              </a:rPr>
              <a:t>st</a:t>
            </a:r>
            <a:r>
              <a:rPr lang="en-US" sz="2200">
                <a:solidFill>
                  <a:srgbClr val="292929"/>
                </a:solidFill>
                <a:latin typeface="Georgia" pitchFamily="-72" charset="0"/>
              </a:rPr>
              <a:t>, 1863 Union forces clashed with Lee’s Army </a:t>
            </a:r>
          </a:p>
        </p:txBody>
      </p:sp>
      <p:sp>
        <p:nvSpPr>
          <p:cNvPr id="81924" name="Rectangle 4"/>
          <p:cNvSpPr>
            <a:spLocks noChangeArrowheads="1"/>
          </p:cNvSpPr>
          <p:nvPr/>
        </p:nvSpPr>
        <p:spPr bwMode="auto">
          <a:xfrm>
            <a:off x="520700" y="6105525"/>
            <a:ext cx="7821613" cy="641350"/>
          </a:xfrm>
          <a:prstGeom prst="rect">
            <a:avLst/>
          </a:prstGeom>
          <a:noFill/>
          <a:ln w="9525">
            <a:noFill/>
            <a:miter lim="800000"/>
            <a:headEnd/>
            <a:tailEnd/>
          </a:ln>
        </p:spPr>
        <p:txBody>
          <a:bodyPr wrap="none">
            <a:prstTxWarp prst="textNoShape">
              <a:avLst/>
            </a:prstTxWarp>
            <a:spAutoFit/>
          </a:bodyPr>
          <a:lstStyle/>
          <a:p>
            <a:r>
              <a:rPr lang="en-US">
                <a:latin typeface="Calibri" pitchFamily="-72" charset="0"/>
                <a:hlinkClick r:id="rId3"/>
              </a:rPr>
              <a:t>http://www.history.com/videos/the-battle-of-gettysburg#the-battle-of-gettysburg</a:t>
            </a:r>
            <a:endParaRPr lang="en-US">
              <a:latin typeface="Calibri" pitchFamily="-72" charset="0"/>
            </a:endParaRPr>
          </a:p>
          <a:p>
            <a:endParaRPr lang="en-US">
              <a:latin typeface="Calibri" pitchFamily="-72"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5" name="Picture 3"/>
          <p:cNvPicPr>
            <a:picLocks noChangeAspect="1" noChangeArrowheads="1"/>
          </p:cNvPicPr>
          <p:nvPr/>
        </p:nvPicPr>
        <p:blipFill>
          <a:blip r:embed="rId2"/>
          <a:srcRect/>
          <a:stretch>
            <a:fillRect/>
          </a:stretch>
        </p:blipFill>
        <p:spPr bwMode="auto">
          <a:xfrm>
            <a:off x="0" y="-11113"/>
            <a:ext cx="9144000" cy="6869113"/>
          </a:xfrm>
          <a:prstGeom prst="rect">
            <a:avLst/>
          </a:prstGeom>
          <a:noFill/>
          <a:ln w="9525">
            <a:noFill/>
            <a:miter lim="800000"/>
            <a:headEnd/>
            <a:tailEnd/>
          </a:ln>
        </p:spPr>
      </p:pic>
      <p:sp>
        <p:nvSpPr>
          <p:cNvPr id="2" name="Title 1"/>
          <p:cNvSpPr>
            <a:spLocks noGrp="1"/>
          </p:cNvSpPr>
          <p:nvPr>
            <p:ph type="title"/>
          </p:nvPr>
        </p:nvSpPr>
        <p:spPr>
          <a:xfrm>
            <a:off x="0" y="5257800"/>
            <a:ext cx="9144000" cy="1600200"/>
          </a:xfrm>
        </p:spPr>
        <p:txBody>
          <a:bodyPr>
            <a:noAutofit/>
          </a:bodyPr>
          <a:lstStyle/>
          <a:p>
            <a:pPr>
              <a:defRPr/>
            </a:pPr>
            <a:r>
              <a:rPr lang="en-US" sz="4000" b="1" dirty="0" smtClean="0">
                <a:solidFill>
                  <a:schemeClr val="bg1"/>
                </a:solidFill>
                <a:effectLst>
                  <a:outerShdw blurRad="38100" dist="38100" dir="2700000" algn="tl">
                    <a:srgbClr val="000000">
                      <a:alpha val="43137"/>
                    </a:srgbClr>
                  </a:outerShdw>
                </a:effectLst>
                <a:cs typeface="Georgia"/>
              </a:rPr>
              <a:t>After three days of fighting </a:t>
            </a:r>
            <a:br>
              <a:rPr lang="en-US" sz="4000" b="1" dirty="0" smtClean="0">
                <a:solidFill>
                  <a:schemeClr val="bg1"/>
                </a:solidFill>
                <a:effectLst>
                  <a:outerShdw blurRad="38100" dist="38100" dir="2700000" algn="tl">
                    <a:srgbClr val="000000">
                      <a:alpha val="43137"/>
                    </a:srgbClr>
                  </a:outerShdw>
                </a:effectLst>
                <a:cs typeface="Georgia"/>
              </a:rPr>
            </a:br>
            <a:r>
              <a:rPr lang="en-US" sz="4000" b="1" dirty="0" smtClean="0">
                <a:solidFill>
                  <a:schemeClr val="bg1"/>
                </a:solidFill>
                <a:effectLst>
                  <a:outerShdw blurRad="38100" dist="38100" dir="2700000" algn="tl">
                    <a:srgbClr val="000000">
                      <a:alpha val="43137"/>
                    </a:srgbClr>
                  </a:outerShdw>
                </a:effectLst>
                <a:cs typeface="Georgia"/>
              </a:rPr>
              <a:t>July 1-3, 1863…</a:t>
            </a:r>
            <a:r>
              <a:rPr lang="en-US" sz="4000" b="1" dirty="0" smtClean="0">
                <a:solidFill>
                  <a:schemeClr val="bg1"/>
                </a:solidFill>
                <a:cs typeface="Georgia"/>
              </a:rPr>
              <a:t/>
            </a:r>
            <a:br>
              <a:rPr lang="en-US" sz="4000" b="1" dirty="0" smtClean="0">
                <a:solidFill>
                  <a:schemeClr val="bg1"/>
                </a:solidFill>
                <a:cs typeface="Georgia"/>
              </a:rPr>
            </a:br>
            <a:r>
              <a:rPr lang="en-US" sz="1200" i="1" dirty="0" smtClean="0">
                <a:solidFill>
                  <a:schemeClr val="bg1"/>
                </a:solidFill>
                <a:cs typeface="Georgia"/>
              </a:rPr>
              <a:t>Image courtesy Library of Congress</a:t>
            </a:r>
            <a:endParaRPr lang="en-US" sz="1200" i="1" dirty="0">
              <a:solidFill>
                <a:schemeClr val="bg1"/>
              </a:solidFill>
              <a:cs typeface="Georgi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2"/>
          <a:srcRect/>
          <a:stretch>
            <a:fillRect/>
          </a:stretch>
        </p:blipFill>
        <p:spPr bwMode="auto">
          <a:xfrm>
            <a:off x="685800" y="0"/>
            <a:ext cx="7848600" cy="6872288"/>
          </a:xfrm>
          <a:prstGeom prst="rect">
            <a:avLst/>
          </a:prstGeom>
          <a:noFill/>
          <a:ln w="9525">
            <a:noFill/>
            <a:miter lim="800000"/>
            <a:headEnd/>
            <a:tailEnd/>
          </a:ln>
        </p:spPr>
      </p:pic>
      <p:sp>
        <p:nvSpPr>
          <p:cNvPr id="2" name="Title 1"/>
          <p:cNvSpPr>
            <a:spLocks noGrp="1"/>
          </p:cNvSpPr>
          <p:nvPr>
            <p:ph type="title"/>
          </p:nvPr>
        </p:nvSpPr>
        <p:spPr>
          <a:xfrm>
            <a:off x="0" y="0"/>
            <a:ext cx="9144000" cy="1371600"/>
          </a:xfrm>
        </p:spPr>
        <p:txBody>
          <a:bodyPr>
            <a:normAutofit/>
          </a:bodyPr>
          <a:lstStyle/>
          <a:p>
            <a:r>
              <a:rPr lang="en-US" sz="3600" b="1" smtClean="0">
                <a:solidFill>
                  <a:schemeClr val="bg1"/>
                </a:solidFill>
                <a:effectLst>
                  <a:outerShdw blurRad="38100" dist="38100" dir="2700000" algn="tl">
                    <a:srgbClr val="EEECE1"/>
                  </a:outerShdw>
                </a:effectLst>
                <a:latin typeface="Georgia" pitchFamily="-72" charset="0"/>
                <a:ea typeface="ＭＳ Ｐゴシック" charset="0"/>
              </a:rPr>
              <a:t>… and 51,000 casualties</a:t>
            </a:r>
            <a:r>
              <a:rPr lang="en-US" sz="2400" b="1" smtClean="0">
                <a:solidFill>
                  <a:schemeClr val="bg1"/>
                </a:solidFill>
                <a:effectLst>
                  <a:outerShdw blurRad="38100" dist="38100" dir="2700000" algn="tl">
                    <a:srgbClr val="EEECE1"/>
                  </a:outerShdw>
                </a:effectLst>
                <a:latin typeface="Georgia" pitchFamily="-72" charset="0"/>
                <a:ea typeface="ＭＳ Ｐゴシック" charset="0"/>
              </a:rPr>
              <a:t/>
            </a:r>
            <a:br>
              <a:rPr lang="en-US" sz="2400" b="1" smtClean="0">
                <a:solidFill>
                  <a:schemeClr val="bg1"/>
                </a:solidFill>
                <a:effectLst>
                  <a:outerShdw blurRad="38100" dist="38100" dir="2700000" algn="tl">
                    <a:srgbClr val="EEECE1"/>
                  </a:outerShdw>
                </a:effectLst>
                <a:latin typeface="Georgia" pitchFamily="-72" charset="0"/>
                <a:ea typeface="ＭＳ Ｐゴシック" charset="0"/>
              </a:rPr>
            </a:br>
            <a:r>
              <a:rPr lang="en-US" sz="2400" b="1" smtClean="0">
                <a:solidFill>
                  <a:schemeClr val="bg1"/>
                </a:solidFill>
                <a:effectLst>
                  <a:outerShdw blurRad="38100" dist="38100" dir="2700000" algn="tl">
                    <a:srgbClr val="EEECE1"/>
                  </a:outerShdw>
                </a:effectLst>
                <a:latin typeface="Georgia" pitchFamily="-72" charset="0"/>
                <a:ea typeface="ＭＳ Ｐゴシック" charset="0"/>
              </a:rPr>
              <a:t>killed, wounded, or missing</a:t>
            </a:r>
            <a:r>
              <a:rPr lang="en-US" sz="3200" b="1" smtClean="0">
                <a:solidFill>
                  <a:schemeClr val="bg1"/>
                </a:solidFill>
                <a:effectLst>
                  <a:outerShdw blurRad="38100" dist="38100" dir="2700000" algn="tl">
                    <a:srgbClr val="EEECE1"/>
                  </a:outerShdw>
                </a:effectLst>
                <a:latin typeface="Georgia" pitchFamily="-72" charset="0"/>
                <a:ea typeface="ＭＳ Ｐゴシック" charset="0"/>
              </a:rPr>
              <a:t/>
            </a:r>
            <a:br>
              <a:rPr lang="en-US" sz="3200" b="1" smtClean="0">
                <a:solidFill>
                  <a:schemeClr val="bg1"/>
                </a:solidFill>
                <a:effectLst>
                  <a:outerShdw blurRad="38100" dist="38100" dir="2700000" algn="tl">
                    <a:srgbClr val="EEECE1"/>
                  </a:outerShdw>
                </a:effectLst>
                <a:latin typeface="Georgia" pitchFamily="-72" charset="0"/>
                <a:ea typeface="ＭＳ Ｐゴシック" charset="0"/>
              </a:rPr>
            </a:br>
            <a:r>
              <a:rPr lang="en-US" sz="1000" b="1" i="1" smtClean="0">
                <a:solidFill>
                  <a:schemeClr val="bg1"/>
                </a:solidFill>
                <a:effectLst>
                  <a:outerShdw blurRad="38100" dist="38100" dir="2700000" algn="tl">
                    <a:srgbClr val="EEECE1"/>
                  </a:outerShdw>
                </a:effectLst>
                <a:latin typeface="Georgia" pitchFamily="-72" charset="0"/>
                <a:ea typeface="ＭＳ Ｐゴシック" charset="0"/>
              </a:rPr>
              <a:t>Image courtesy Library of Congress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84993" name="Title 1"/>
          <p:cNvSpPr>
            <a:spLocks noGrp="1"/>
          </p:cNvSpPr>
          <p:nvPr>
            <p:ph type="title"/>
          </p:nvPr>
        </p:nvSpPr>
        <p:spPr>
          <a:xfrm>
            <a:off x="5943600" y="1600200"/>
            <a:ext cx="3048000" cy="4495800"/>
          </a:xfrm>
        </p:spPr>
        <p:txBody>
          <a:bodyPr anchor="t"/>
          <a:lstStyle/>
          <a:p>
            <a:pPr algn="l"/>
            <a:r>
              <a:rPr lang="en-US" sz="2200" smtClean="0">
                <a:solidFill>
                  <a:schemeClr val="tx1"/>
                </a:solidFill>
                <a:latin typeface="Georgia" pitchFamily="-72" charset="0"/>
                <a:ea typeface="ＭＳ Ｐゴシック" charset="0"/>
              </a:rPr>
              <a:t>Lee and his army left Pennsylvania and retreated back to Virginia.</a:t>
            </a:r>
            <a:br>
              <a:rPr lang="en-US" sz="2200" smtClean="0">
                <a:solidFill>
                  <a:schemeClr val="tx1"/>
                </a:solidFill>
                <a:latin typeface="Georgia" pitchFamily="-72" charset="0"/>
                <a:ea typeface="ＭＳ Ｐゴシック" charset="0"/>
              </a:rPr>
            </a:br>
            <a:r>
              <a:rPr lang="en-US" sz="2200" smtClean="0">
                <a:solidFill>
                  <a:schemeClr val="tx1"/>
                </a:solidFill>
                <a:latin typeface="Georgia" pitchFamily="-72" charset="0"/>
                <a:ea typeface="ＭＳ Ｐゴシック" charset="0"/>
              </a:rPr>
              <a:t/>
            </a:r>
            <a:br>
              <a:rPr lang="en-US" sz="2200" smtClean="0">
                <a:solidFill>
                  <a:schemeClr val="tx1"/>
                </a:solidFill>
                <a:latin typeface="Georgia" pitchFamily="-72" charset="0"/>
                <a:ea typeface="ＭＳ Ｐゴシック" charset="0"/>
              </a:rPr>
            </a:br>
            <a:r>
              <a:rPr lang="en-US" sz="2200" smtClean="0">
                <a:solidFill>
                  <a:schemeClr val="tx1"/>
                </a:solidFill>
                <a:latin typeface="Georgia" pitchFamily="-72" charset="0"/>
                <a:ea typeface="ＭＳ Ｐゴシック" charset="0"/>
              </a:rPr>
              <a:t>Never again would the Confederates invade a Northern state in large numbers.</a:t>
            </a:r>
            <a:endParaRPr lang="en-US" sz="2200" i="1" smtClean="0">
              <a:solidFill>
                <a:schemeClr val="tx1"/>
              </a:solidFill>
              <a:latin typeface="Georgia" pitchFamily="-72" charset="0"/>
              <a:ea typeface="ＭＳ Ｐゴシック" charset="0"/>
            </a:endParaRPr>
          </a:p>
        </p:txBody>
      </p:sp>
      <p:pic>
        <p:nvPicPr>
          <p:cNvPr id="84994" name="Content Placeholder 5" descr="20080910-194738-pic-519463682_s640x480.jpg"/>
          <p:cNvPicPr>
            <a:picLocks noGrp="1" noChangeAspect="1"/>
          </p:cNvPicPr>
          <p:nvPr>
            <p:ph idx="1"/>
          </p:nvPr>
        </p:nvPicPr>
        <p:blipFill>
          <a:blip r:embed="rId2"/>
          <a:srcRect/>
          <a:stretch>
            <a:fillRect/>
          </a:stretch>
        </p:blipFill>
        <p:spPr>
          <a:xfrm>
            <a:off x="381000" y="1600200"/>
            <a:ext cx="5334000" cy="4090988"/>
          </a:xfrm>
        </p:spPr>
      </p:pic>
      <p:sp>
        <p:nvSpPr>
          <p:cNvPr id="84995" name="Title 2"/>
          <p:cNvSpPr txBox="1">
            <a:spLocks/>
          </p:cNvSpPr>
          <p:nvPr/>
        </p:nvSpPr>
        <p:spPr bwMode="auto">
          <a:xfrm>
            <a:off x="0" y="228600"/>
            <a:ext cx="9144000" cy="773113"/>
          </a:xfrm>
          <a:prstGeom prst="rect">
            <a:avLst/>
          </a:prstGeom>
          <a:noFill/>
          <a:ln w="9525">
            <a:noFill/>
            <a:miter lim="800000"/>
            <a:headEnd/>
            <a:tailEnd/>
          </a:ln>
        </p:spPr>
        <p:txBody>
          <a:bodyPr anchor="ctr">
            <a:prstTxWarp prst="textNoShape">
              <a:avLst/>
            </a:prstTxWarp>
          </a:bodyPr>
          <a:lstStyle/>
          <a:p>
            <a:pPr algn="ctr" defTabSz="457200"/>
            <a:r>
              <a:rPr lang="en-US" sz="4000">
                <a:solidFill>
                  <a:srgbClr val="225790"/>
                </a:solidFill>
                <a:latin typeface="Georgia" pitchFamily="-72" charset="0"/>
                <a:cs typeface="ＭＳ Ｐゴシック" charset="0"/>
              </a:rPr>
              <a:t>Gettysburg</a:t>
            </a:r>
            <a:endParaRPr lang="en-US" sz="4000">
              <a:solidFill>
                <a:srgbClr val="225790"/>
              </a:solidFill>
              <a:latin typeface="Georgia" pitchFamily="-72" charset="0"/>
              <a:cs typeface="ＭＳ Ｐゴシック" charset="0"/>
            </a:endParaRPr>
          </a:p>
        </p:txBody>
      </p:sp>
      <p:sp>
        <p:nvSpPr>
          <p:cNvPr id="8" name="TextBox 7"/>
          <p:cNvSpPr txBox="1"/>
          <p:nvPr/>
        </p:nvSpPr>
        <p:spPr>
          <a:xfrm>
            <a:off x="0" y="914400"/>
            <a:ext cx="9144000" cy="427038"/>
          </a:xfrm>
          <a:prstGeom prst="rect">
            <a:avLst/>
          </a:prstGeom>
          <a:noFill/>
        </p:spPr>
        <p:txBody>
          <a:bodyPr>
            <a:spAutoFit/>
          </a:bodyPr>
          <a:lstStyle/>
          <a:p>
            <a:pPr algn="ctr" fontAlgn="auto">
              <a:spcBef>
                <a:spcPts val="0"/>
              </a:spcBef>
              <a:spcAft>
                <a:spcPts val="0"/>
              </a:spcAft>
              <a:defRPr/>
            </a:pPr>
            <a:r>
              <a:rPr lang="en-US" sz="2200" dirty="0">
                <a:solidFill>
                  <a:srgbClr val="292929"/>
                </a:solidFill>
                <a:latin typeface="+mj-lt"/>
                <a:ea typeface="+mn-ea"/>
                <a:cs typeface="+mn-cs"/>
              </a:rPr>
              <a:t>The Confederate Army of Northern Virginia was defeated </a:t>
            </a:r>
            <a:endParaRPr lang="en-US" sz="2200" dirty="0">
              <a:solidFill>
                <a:srgbClr val="292929"/>
              </a:solidFill>
              <a:latin typeface="+mj-lt"/>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smtClean="0">
                <a:latin typeface="Georgia" pitchFamily="-72" charset="0"/>
                <a:ea typeface="ＭＳ Ｐゴシック" charset="0"/>
              </a:rPr>
              <a:t>The Aftermath</a:t>
            </a:r>
          </a:p>
        </p:txBody>
      </p:sp>
      <p:sp>
        <p:nvSpPr>
          <p:cNvPr id="3" name="Content Placeholder 2"/>
          <p:cNvSpPr>
            <a:spLocks noGrp="1"/>
          </p:cNvSpPr>
          <p:nvPr>
            <p:ph sz="half" idx="1"/>
          </p:nvPr>
        </p:nvSpPr>
        <p:spPr>
          <a:xfrm>
            <a:off x="457200" y="1600200"/>
            <a:ext cx="4038600" cy="4232275"/>
          </a:xfrm>
        </p:spPr>
        <p:txBody>
          <a:bodyPr/>
          <a:lstStyle/>
          <a:p>
            <a:pPr marL="0" indent="0" algn="ctr">
              <a:buFont typeface="Arial" charset="0"/>
              <a:buNone/>
              <a:defRPr/>
            </a:pPr>
            <a:r>
              <a:rPr lang="en-US" dirty="0" smtClean="0">
                <a:solidFill>
                  <a:srgbClr val="225790"/>
                </a:solidFill>
                <a:latin typeface="+mn-lt"/>
                <a:cs typeface="Georgia"/>
              </a:rPr>
              <a:t>In the United States</a:t>
            </a:r>
          </a:p>
          <a:p>
            <a:pPr marL="0" indent="0" algn="ctr">
              <a:buFont typeface="Arial" charset="0"/>
              <a:buNone/>
              <a:defRPr/>
            </a:pPr>
            <a:r>
              <a:rPr lang="en-US" sz="2200" dirty="0" smtClean="0">
                <a:cs typeface="Georgia"/>
              </a:rPr>
              <a:t>The </a:t>
            </a:r>
            <a:r>
              <a:rPr lang="en-US" sz="2200" dirty="0">
                <a:cs typeface="Georgia"/>
              </a:rPr>
              <a:t>victories at Gettysburg</a:t>
            </a:r>
            <a:r>
              <a:rPr lang="en-US" sz="2200" dirty="0" smtClean="0">
                <a:cs typeface="Georgia"/>
              </a:rPr>
              <a:t> </a:t>
            </a:r>
            <a:br>
              <a:rPr lang="en-US" sz="2200" dirty="0" smtClean="0">
                <a:cs typeface="Georgia"/>
              </a:rPr>
            </a:br>
            <a:r>
              <a:rPr lang="en-US" sz="2200" dirty="0" smtClean="0">
                <a:cs typeface="Georgia"/>
              </a:rPr>
              <a:t>and </a:t>
            </a:r>
            <a:r>
              <a:rPr lang="en-US" sz="2200" dirty="0">
                <a:cs typeface="Georgia"/>
              </a:rPr>
              <a:t>Vicksburg increased</a:t>
            </a:r>
            <a:r>
              <a:rPr lang="en-US" sz="2200" dirty="0" smtClean="0">
                <a:cs typeface="Georgia"/>
              </a:rPr>
              <a:t> </a:t>
            </a:r>
            <a:br>
              <a:rPr lang="en-US" sz="2200" dirty="0" smtClean="0">
                <a:cs typeface="Georgia"/>
              </a:rPr>
            </a:br>
            <a:r>
              <a:rPr lang="en-US" sz="2200" dirty="0" smtClean="0">
                <a:cs typeface="Georgia"/>
              </a:rPr>
              <a:t>the </a:t>
            </a:r>
            <a:r>
              <a:rPr lang="en-US" sz="2200" dirty="0">
                <a:cs typeface="Georgia"/>
              </a:rPr>
              <a:t>morale of the United States and its armies. Many people now felt that the war</a:t>
            </a:r>
            <a:r>
              <a:rPr lang="en-US" sz="2200" dirty="0" smtClean="0">
                <a:cs typeface="Georgia"/>
              </a:rPr>
              <a:t> </a:t>
            </a:r>
            <a:br>
              <a:rPr lang="en-US" sz="2200" dirty="0" smtClean="0">
                <a:cs typeface="Georgia"/>
              </a:rPr>
            </a:br>
            <a:r>
              <a:rPr lang="en-US" sz="2200" dirty="0" smtClean="0">
                <a:cs typeface="Georgia"/>
              </a:rPr>
              <a:t>might be </a:t>
            </a:r>
            <a:r>
              <a:rPr lang="en-US" sz="2200" dirty="0">
                <a:cs typeface="Georgia"/>
              </a:rPr>
              <a:t>won.</a:t>
            </a:r>
          </a:p>
        </p:txBody>
      </p:sp>
      <p:sp>
        <p:nvSpPr>
          <p:cNvPr id="4" name="Content Placeholder 3"/>
          <p:cNvSpPr>
            <a:spLocks noGrp="1"/>
          </p:cNvSpPr>
          <p:nvPr>
            <p:ph sz="half" idx="2"/>
          </p:nvPr>
        </p:nvSpPr>
        <p:spPr>
          <a:xfrm>
            <a:off x="4648200" y="1600200"/>
            <a:ext cx="4038600" cy="4232275"/>
          </a:xfrm>
        </p:spPr>
        <p:txBody>
          <a:bodyPr/>
          <a:lstStyle/>
          <a:p>
            <a:pPr marL="0" indent="0" algn="ctr">
              <a:buFont typeface="Arial" charset="0"/>
              <a:buNone/>
              <a:defRPr/>
            </a:pPr>
            <a:r>
              <a:rPr lang="en-US" dirty="0" smtClean="0">
                <a:solidFill>
                  <a:srgbClr val="225790"/>
                </a:solidFill>
                <a:latin typeface="+mj-lt"/>
                <a:cs typeface="Georgia"/>
              </a:rPr>
              <a:t>In the Confederate States</a:t>
            </a:r>
          </a:p>
          <a:p>
            <a:pPr marL="0" indent="0" algn="ctr">
              <a:buFont typeface="Arial" charset="0"/>
              <a:buNone/>
              <a:defRPr/>
            </a:pPr>
            <a:r>
              <a:rPr lang="en-US" sz="2200" dirty="0" smtClean="0">
                <a:cs typeface="Georgia"/>
              </a:rPr>
              <a:t>The </a:t>
            </a:r>
            <a:r>
              <a:rPr lang="en-US" sz="2200" dirty="0">
                <a:cs typeface="Georgia"/>
              </a:rPr>
              <a:t>losses at Vicksburg and Gettysburg decreased the morale of the Confederate States and its </a:t>
            </a:r>
            <a:r>
              <a:rPr lang="en-US" sz="2200" dirty="0" smtClean="0">
                <a:cs typeface="Georgia"/>
              </a:rPr>
              <a:t>armies.</a:t>
            </a:r>
          </a:p>
          <a:p>
            <a:pPr marL="0" indent="0" algn="ctr">
              <a:buFont typeface="Arial" charset="0"/>
              <a:buNone/>
              <a:defRPr/>
            </a:pPr>
            <a:endParaRPr lang="en-US" sz="2200" dirty="0" smtClean="0">
              <a:cs typeface="Georgia"/>
            </a:endParaRPr>
          </a:p>
          <a:p>
            <a:pPr marL="0" indent="0" algn="ctr">
              <a:buFont typeface="Arial" charset="0"/>
              <a:buNone/>
              <a:defRPr/>
            </a:pPr>
            <a:r>
              <a:rPr lang="en-US" sz="2200" dirty="0" smtClean="0">
                <a:cs typeface="Georgia"/>
              </a:rPr>
              <a:t>For </a:t>
            </a:r>
            <a:r>
              <a:rPr lang="en-US" sz="2200" dirty="0">
                <a:cs typeface="Georgia"/>
              </a:rPr>
              <a:t>most of the remainder</a:t>
            </a:r>
            <a:r>
              <a:rPr lang="en-US" sz="2200" dirty="0" smtClean="0">
                <a:cs typeface="Georgia"/>
              </a:rPr>
              <a:t> </a:t>
            </a:r>
            <a:br>
              <a:rPr lang="en-US" sz="2200" dirty="0" smtClean="0">
                <a:cs typeface="Georgia"/>
              </a:rPr>
            </a:br>
            <a:r>
              <a:rPr lang="en-US" sz="2200" dirty="0" smtClean="0">
                <a:cs typeface="Georgia"/>
              </a:rPr>
              <a:t>of </a:t>
            </a:r>
            <a:r>
              <a:rPr lang="en-US" sz="2200" dirty="0">
                <a:cs typeface="Georgia"/>
              </a:rPr>
              <a:t>the war the Confederates would be fighting on</a:t>
            </a:r>
            <a:r>
              <a:rPr lang="en-US" sz="2200" dirty="0" smtClean="0">
                <a:cs typeface="Georgia"/>
              </a:rPr>
              <a:t> </a:t>
            </a:r>
            <a:br>
              <a:rPr lang="en-US" sz="2200" dirty="0" smtClean="0">
                <a:cs typeface="Georgia"/>
              </a:rPr>
            </a:br>
            <a:r>
              <a:rPr lang="en-US" sz="2200" dirty="0" smtClean="0">
                <a:cs typeface="Georgia"/>
              </a:rPr>
              <a:t>the defensive.</a:t>
            </a:r>
            <a:endParaRPr lang="en-US" sz="2200" dirty="0">
              <a:cs typeface="Georgia"/>
            </a:endParaRPr>
          </a:p>
        </p:txBody>
      </p:sp>
      <p:cxnSp>
        <p:nvCxnSpPr>
          <p:cNvPr id="7" name="Straight Connector 6"/>
          <p:cNvCxnSpPr/>
          <p:nvPr/>
        </p:nvCxnSpPr>
        <p:spPr>
          <a:xfrm>
            <a:off x="4572000" y="1676400"/>
            <a:ext cx="0" cy="39624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pic>
        <p:nvPicPr>
          <p:cNvPr id="87041" name="Content Placeholder 6"/>
          <p:cNvPicPr>
            <a:picLocks noGrp="1" noChangeAspect="1"/>
          </p:cNvPicPr>
          <p:nvPr>
            <p:ph sz="half" idx="1"/>
          </p:nvPr>
        </p:nvPicPr>
        <p:blipFill>
          <a:blip r:embed="rId2"/>
          <a:srcRect/>
          <a:stretch>
            <a:fillRect/>
          </a:stretch>
        </p:blipFill>
        <p:spPr>
          <a:xfrm>
            <a:off x="457200" y="1604963"/>
            <a:ext cx="4038600" cy="4222750"/>
          </a:xfrm>
        </p:spPr>
      </p:pic>
      <p:sp>
        <p:nvSpPr>
          <p:cNvPr id="87042" name="Content Placeholder 4"/>
          <p:cNvSpPr>
            <a:spLocks noGrp="1"/>
          </p:cNvSpPr>
          <p:nvPr>
            <p:ph sz="half" idx="2"/>
          </p:nvPr>
        </p:nvSpPr>
        <p:spPr>
          <a:xfrm>
            <a:off x="4648200" y="1600200"/>
            <a:ext cx="4038600" cy="4232275"/>
          </a:xfrm>
        </p:spPr>
        <p:txBody>
          <a:bodyPr/>
          <a:lstStyle/>
          <a:p>
            <a:pPr marL="0" indent="0">
              <a:buFont typeface="Arial" pitchFamily="-72" charset="0"/>
              <a:buNone/>
            </a:pPr>
            <a:r>
              <a:rPr lang="en-US" sz="2200">
                <a:solidFill>
                  <a:schemeClr val="tx1"/>
                </a:solidFill>
                <a:latin typeface="Georgia" pitchFamily="-72" charset="0"/>
                <a:ea typeface="ＭＳ Ｐゴシック" charset="0"/>
              </a:rPr>
              <a:t>Back at Gettysburg, the dead were buried in quickly dug battlefield graves.</a:t>
            </a:r>
            <a:endParaRPr lang="en-US" sz="2200">
              <a:latin typeface="Georgia" pitchFamily="-72" charset="0"/>
              <a:ea typeface="ＭＳ Ｐゴシック" charset="0"/>
            </a:endParaRPr>
          </a:p>
        </p:txBody>
      </p:sp>
      <p:sp>
        <p:nvSpPr>
          <p:cNvPr id="87043" name="Title 5"/>
          <p:cNvSpPr>
            <a:spLocks noGrp="1"/>
          </p:cNvSpPr>
          <p:nvPr>
            <p:ph type="title"/>
          </p:nvPr>
        </p:nvSpPr>
        <p:spPr/>
        <p:txBody>
          <a:bodyPr/>
          <a:lstStyle/>
          <a:p>
            <a:r>
              <a:rPr lang="en-US" sz="4000" smtClean="0">
                <a:solidFill>
                  <a:srgbClr val="4D4D4D"/>
                </a:solidFill>
                <a:latin typeface="Georgia" pitchFamily="-72" charset="0"/>
                <a:ea typeface="ＭＳ Ｐゴシック" charset="0"/>
              </a:rPr>
              <a:t>The Aftermath</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88065" name="Title 6"/>
          <p:cNvSpPr>
            <a:spLocks noGrp="1"/>
          </p:cNvSpPr>
          <p:nvPr>
            <p:ph type="title"/>
          </p:nvPr>
        </p:nvSpPr>
        <p:spPr/>
        <p:txBody>
          <a:bodyPr/>
          <a:lstStyle/>
          <a:p>
            <a:r>
              <a:rPr lang="en-US" sz="4000" smtClean="0">
                <a:solidFill>
                  <a:srgbClr val="4D4D4D"/>
                </a:solidFill>
                <a:latin typeface="Georgia" pitchFamily="-72" charset="0"/>
                <a:ea typeface="ＭＳ Ｐゴシック" charset="0"/>
              </a:rPr>
              <a:t>The Aftermath</a:t>
            </a:r>
          </a:p>
        </p:txBody>
      </p:sp>
      <p:pic>
        <p:nvPicPr>
          <p:cNvPr id="88066" name="Content Placeholder 9"/>
          <p:cNvPicPr>
            <a:picLocks noGrp="1" noChangeAspect="1"/>
          </p:cNvPicPr>
          <p:nvPr>
            <p:ph sz="half" idx="1"/>
          </p:nvPr>
        </p:nvPicPr>
        <p:blipFill>
          <a:blip r:embed="rId2"/>
          <a:srcRect/>
          <a:stretch>
            <a:fillRect/>
          </a:stretch>
        </p:blipFill>
        <p:spPr>
          <a:xfrm>
            <a:off x="457200" y="1752600"/>
            <a:ext cx="4038600" cy="2728913"/>
          </a:xfrm>
        </p:spPr>
      </p:pic>
      <p:sp>
        <p:nvSpPr>
          <p:cNvPr id="88067" name="Content Placeholder 8"/>
          <p:cNvSpPr>
            <a:spLocks noGrp="1"/>
          </p:cNvSpPr>
          <p:nvPr>
            <p:ph sz="half" idx="2"/>
          </p:nvPr>
        </p:nvSpPr>
        <p:spPr>
          <a:xfrm>
            <a:off x="4648200" y="1676400"/>
            <a:ext cx="4038600" cy="3546475"/>
          </a:xfrm>
        </p:spPr>
        <p:txBody>
          <a:bodyPr/>
          <a:lstStyle/>
          <a:p>
            <a:pPr marL="0" indent="0">
              <a:buFont typeface="Arial" pitchFamily="-72" charset="0"/>
              <a:buNone/>
            </a:pPr>
            <a:r>
              <a:rPr lang="en-US" sz="2200">
                <a:solidFill>
                  <a:schemeClr val="tx1"/>
                </a:solidFill>
                <a:latin typeface="Georgia" pitchFamily="-72" charset="0"/>
                <a:ea typeface="ＭＳ Ｐゴシック" charset="0"/>
              </a:rPr>
              <a:t>Most of the Confederate dead were left on the field in their shallow graves for eight to ten years until southern charity groups had most of the bodies taken away to cemeteries in the South.</a:t>
            </a:r>
            <a:endParaRPr lang="en-US" sz="2200">
              <a:latin typeface="Georgia" pitchFamily="-72" charset="0"/>
              <a:ea typeface="ＭＳ Ｐゴシック"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205288"/>
          </a:xfrm>
        </p:spPr>
        <p:txBody>
          <a:bodyPr>
            <a:normAutofit/>
          </a:bodyPr>
          <a:lstStyle/>
          <a:p>
            <a:pPr marL="0" indent="0">
              <a:buFont typeface="Arial" charset="0"/>
              <a:buNone/>
              <a:defRPr/>
            </a:pPr>
            <a:r>
              <a:rPr lang="en-US" sz="3700" dirty="0">
                <a:cs typeface="Georgia"/>
              </a:rPr>
              <a:t>Each note card contains the following:</a:t>
            </a:r>
            <a:endParaRPr lang="en-US" sz="3700" dirty="0" smtClean="0">
              <a:cs typeface="Georgia"/>
            </a:endParaRPr>
          </a:p>
          <a:p>
            <a:pPr>
              <a:buFont typeface="Arial" charset="0"/>
              <a:buChar char="•"/>
              <a:defRPr/>
            </a:pPr>
            <a:r>
              <a:rPr lang="en-US" sz="2800" dirty="0" smtClean="0">
                <a:solidFill>
                  <a:srgbClr val="225790"/>
                </a:solidFill>
                <a:latin typeface="+mj-lt"/>
                <a:cs typeface="Georgia"/>
              </a:rPr>
              <a:t>Name of the Battle</a:t>
            </a:r>
          </a:p>
          <a:p>
            <a:pPr>
              <a:buFont typeface="Arial" charset="0"/>
              <a:buChar char="•"/>
              <a:defRPr/>
            </a:pPr>
            <a:r>
              <a:rPr lang="en-US" sz="2800" dirty="0" smtClean="0">
                <a:solidFill>
                  <a:srgbClr val="225790"/>
                </a:solidFill>
                <a:latin typeface="+mj-lt"/>
                <a:cs typeface="Georgia"/>
              </a:rPr>
              <a:t>Date of the Battle</a:t>
            </a:r>
          </a:p>
          <a:p>
            <a:pPr>
              <a:buFont typeface="Arial" charset="0"/>
              <a:buChar char="•"/>
              <a:defRPr/>
            </a:pPr>
            <a:r>
              <a:rPr lang="en-US" sz="2800" dirty="0" smtClean="0">
                <a:solidFill>
                  <a:srgbClr val="225790"/>
                </a:solidFill>
                <a:latin typeface="+mj-lt"/>
                <a:cs typeface="Georgia"/>
              </a:rPr>
              <a:t>A Summary of the Battle</a:t>
            </a:r>
            <a:endParaRPr lang="en-US" sz="2800" dirty="0">
              <a:solidFill>
                <a:srgbClr val="225790"/>
              </a:solidFill>
              <a:latin typeface="+mj-lt"/>
              <a:cs typeface="Georgia"/>
            </a:endParaRPr>
          </a:p>
          <a:p>
            <a:pPr>
              <a:buFont typeface="Arial" charset="0"/>
              <a:buChar char="•"/>
              <a:defRPr/>
            </a:pPr>
            <a:r>
              <a:rPr lang="en-US" sz="2800" dirty="0" smtClean="0">
                <a:solidFill>
                  <a:srgbClr val="225790"/>
                </a:solidFill>
                <a:latin typeface="+mj-lt"/>
                <a:cs typeface="Georgia"/>
              </a:rPr>
              <a:t>Battle Casualties</a:t>
            </a:r>
          </a:p>
          <a:p>
            <a:pPr>
              <a:buFont typeface="Arial" charset="0"/>
              <a:buChar char="•"/>
              <a:defRPr/>
            </a:pPr>
            <a:r>
              <a:rPr lang="en-US" sz="2800" dirty="0" smtClean="0">
                <a:solidFill>
                  <a:srgbClr val="225790"/>
                </a:solidFill>
                <a:latin typeface="+mj-lt"/>
                <a:cs typeface="Georgia"/>
              </a:rPr>
              <a:t>The Victor</a:t>
            </a:r>
            <a:endParaRPr lang="en-US" sz="2800" dirty="0">
              <a:solidFill>
                <a:srgbClr val="225790"/>
              </a:solidFill>
              <a:latin typeface="+mj-lt"/>
              <a:cs typeface="Georgia"/>
            </a:endParaRPr>
          </a:p>
        </p:txBody>
      </p:sp>
      <p:sp>
        <p:nvSpPr>
          <p:cNvPr id="19458" name="Title 3"/>
          <p:cNvSpPr>
            <a:spLocks noGrp="1"/>
          </p:cNvSpPr>
          <p:nvPr>
            <p:ph type="title"/>
          </p:nvPr>
        </p:nvSpPr>
        <p:spPr>
          <a:xfrm>
            <a:off x="838200" y="644525"/>
            <a:ext cx="8229600" cy="773113"/>
          </a:xfrm>
        </p:spPr>
        <p:txBody>
          <a:bodyPr/>
          <a:lstStyle/>
          <a:p>
            <a:r>
              <a:rPr lang="en-US" sz="4000" smtClean="0">
                <a:solidFill>
                  <a:schemeClr val="tx1"/>
                </a:solidFill>
                <a:latin typeface="Georgia" pitchFamily="-72" charset="0"/>
                <a:ea typeface="ＭＳ Ｐゴシック" charset="0"/>
              </a:rPr>
              <a:t>Activity: </a:t>
            </a:r>
            <a:r>
              <a:rPr lang="en-US" sz="4000" smtClean="0">
                <a:latin typeface="Georgia" pitchFamily="-72" charset="0"/>
                <a:ea typeface="ＭＳ Ｐゴシック" charset="0"/>
              </a:rPr>
              <a:t>Shifting Tides</a:t>
            </a:r>
          </a:p>
        </p:txBody>
      </p:sp>
      <p:pic>
        <p:nvPicPr>
          <p:cNvPr id="19459" name="Picture 9"/>
          <p:cNvPicPr>
            <a:picLocks noChangeAspect="1"/>
          </p:cNvPicPr>
          <p:nvPr/>
        </p:nvPicPr>
        <p:blipFill>
          <a:blip r:embed="rId3"/>
          <a:srcRect/>
          <a:stretch>
            <a:fillRect/>
          </a:stretch>
        </p:blipFill>
        <p:spPr bwMode="auto">
          <a:xfrm>
            <a:off x="1143000" y="381000"/>
            <a:ext cx="1428750" cy="112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89089" name="Title 2"/>
          <p:cNvSpPr>
            <a:spLocks noGrp="1"/>
          </p:cNvSpPr>
          <p:nvPr>
            <p:ph type="title"/>
          </p:nvPr>
        </p:nvSpPr>
        <p:spPr/>
        <p:txBody>
          <a:bodyPr/>
          <a:lstStyle/>
          <a:p>
            <a:r>
              <a:rPr lang="en-US" sz="4000" smtClean="0">
                <a:solidFill>
                  <a:srgbClr val="4D4D4D"/>
                </a:solidFill>
                <a:latin typeface="Georgia" pitchFamily="-72" charset="0"/>
                <a:ea typeface="ＭＳ Ｐゴシック" charset="0"/>
              </a:rPr>
              <a:t>The Aftermath</a:t>
            </a:r>
          </a:p>
        </p:txBody>
      </p:sp>
      <p:pic>
        <p:nvPicPr>
          <p:cNvPr id="89090" name="Content Placeholder 7"/>
          <p:cNvPicPr>
            <a:picLocks noGrp="1" noChangeAspect="1"/>
          </p:cNvPicPr>
          <p:nvPr>
            <p:ph sz="half" idx="1"/>
          </p:nvPr>
        </p:nvPicPr>
        <p:blipFill>
          <a:blip r:embed="rId2"/>
          <a:srcRect/>
          <a:stretch>
            <a:fillRect/>
          </a:stretch>
        </p:blipFill>
        <p:spPr>
          <a:xfrm>
            <a:off x="457200" y="2092325"/>
            <a:ext cx="4038600" cy="3248025"/>
          </a:xfrm>
        </p:spPr>
      </p:pic>
      <p:sp>
        <p:nvSpPr>
          <p:cNvPr id="89091" name="Content Placeholder 6"/>
          <p:cNvSpPr>
            <a:spLocks noGrp="1"/>
          </p:cNvSpPr>
          <p:nvPr>
            <p:ph sz="half" idx="2"/>
          </p:nvPr>
        </p:nvSpPr>
        <p:spPr>
          <a:xfrm>
            <a:off x="4648200" y="2057400"/>
            <a:ext cx="4038600" cy="3775075"/>
          </a:xfrm>
        </p:spPr>
        <p:txBody>
          <a:bodyPr/>
          <a:lstStyle/>
          <a:p>
            <a:pPr marL="0" indent="0">
              <a:buFont typeface="Arial" pitchFamily="-72" charset="0"/>
              <a:buNone/>
            </a:pPr>
            <a:r>
              <a:rPr lang="en-US" sz="2200">
                <a:solidFill>
                  <a:schemeClr val="tx1"/>
                </a:solidFill>
                <a:latin typeface="Georgia" pitchFamily="-72" charset="0"/>
                <a:ea typeface="ＭＳ Ｐゴシック" charset="0"/>
              </a:rPr>
              <a:t>On November 19, 1863, a Soldiers’ National Cemetery was established at Gettysburg for the Union dead.</a:t>
            </a:r>
            <a:endParaRPr lang="en-US" sz="2200">
              <a:latin typeface="Georgia" pitchFamily="-72" charset="0"/>
              <a:ea typeface="ＭＳ Ｐゴシック"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90113" name="Title 2"/>
          <p:cNvSpPr>
            <a:spLocks noGrp="1"/>
          </p:cNvSpPr>
          <p:nvPr>
            <p:ph type="title"/>
          </p:nvPr>
        </p:nvSpPr>
        <p:spPr/>
        <p:txBody>
          <a:bodyPr/>
          <a:lstStyle/>
          <a:p>
            <a:r>
              <a:rPr lang="en-US" sz="4000" smtClean="0">
                <a:solidFill>
                  <a:srgbClr val="4D4D4D"/>
                </a:solidFill>
                <a:latin typeface="Georgia" pitchFamily="-72" charset="0"/>
                <a:ea typeface="ＭＳ Ｐゴシック" charset="0"/>
              </a:rPr>
              <a:t>The Aftermath</a:t>
            </a:r>
          </a:p>
        </p:txBody>
      </p:sp>
      <p:pic>
        <p:nvPicPr>
          <p:cNvPr id="90114" name="Content Placeholder 7"/>
          <p:cNvPicPr>
            <a:picLocks noGrp="1" noChangeAspect="1"/>
          </p:cNvPicPr>
          <p:nvPr>
            <p:ph sz="half" idx="1"/>
          </p:nvPr>
        </p:nvPicPr>
        <p:blipFill>
          <a:blip r:embed="rId2"/>
          <a:srcRect/>
          <a:stretch>
            <a:fillRect/>
          </a:stretch>
        </p:blipFill>
        <p:spPr>
          <a:xfrm>
            <a:off x="457200" y="1724025"/>
            <a:ext cx="4038600" cy="3984625"/>
          </a:xfrm>
        </p:spPr>
      </p:pic>
      <p:sp>
        <p:nvSpPr>
          <p:cNvPr id="90115" name="Content Placeholder 6"/>
          <p:cNvSpPr>
            <a:spLocks noGrp="1"/>
          </p:cNvSpPr>
          <p:nvPr>
            <p:ph sz="half" idx="2"/>
          </p:nvPr>
        </p:nvSpPr>
        <p:spPr>
          <a:xfrm>
            <a:off x="4648200" y="1600200"/>
            <a:ext cx="4038600" cy="4232275"/>
          </a:xfrm>
        </p:spPr>
        <p:txBody>
          <a:bodyPr/>
          <a:lstStyle/>
          <a:p>
            <a:pPr marL="0" indent="0">
              <a:buFont typeface="Arial" pitchFamily="-72" charset="0"/>
              <a:buNone/>
            </a:pPr>
            <a:r>
              <a:rPr lang="en-US" sz="2200">
                <a:solidFill>
                  <a:schemeClr val="tx1"/>
                </a:solidFill>
                <a:latin typeface="Georgia" pitchFamily="-72" charset="0"/>
                <a:ea typeface="ＭＳ Ｐゴシック" charset="0"/>
              </a:rPr>
              <a:t>Music was played and speeches were made, but the most significant speech, lasting approximately two minutes, was made by President Abraham Lincoln.</a:t>
            </a:r>
            <a:endParaRPr lang="en-US" sz="2200">
              <a:latin typeface="Georgia" pitchFamily="-72" charset="0"/>
              <a:ea typeface="ＭＳ Ｐゴシック" charset="0"/>
            </a:endParaRPr>
          </a:p>
        </p:txBody>
      </p:sp>
      <p:sp>
        <p:nvSpPr>
          <p:cNvPr id="90116" name="Rectangle 4"/>
          <p:cNvSpPr>
            <a:spLocks noChangeArrowheads="1"/>
          </p:cNvSpPr>
          <p:nvPr/>
        </p:nvSpPr>
        <p:spPr bwMode="auto">
          <a:xfrm>
            <a:off x="827088" y="6046788"/>
            <a:ext cx="7821612" cy="641350"/>
          </a:xfrm>
          <a:prstGeom prst="rect">
            <a:avLst/>
          </a:prstGeom>
          <a:noFill/>
          <a:ln w="9525">
            <a:noFill/>
            <a:miter lim="800000"/>
            <a:headEnd/>
            <a:tailEnd/>
          </a:ln>
        </p:spPr>
        <p:txBody>
          <a:bodyPr wrap="none">
            <a:prstTxWarp prst="textNoShape">
              <a:avLst/>
            </a:prstTxWarp>
            <a:spAutoFit/>
          </a:bodyPr>
          <a:lstStyle/>
          <a:p>
            <a:r>
              <a:rPr lang="en-US">
                <a:latin typeface="Calibri" pitchFamily="-72" charset="0"/>
                <a:hlinkClick r:id="rId3"/>
              </a:rPr>
              <a:t>http://www.history.com/videos/the-battle-of-gettysburg#the-battle-of-gettysburg</a:t>
            </a:r>
            <a:endParaRPr lang="en-US">
              <a:latin typeface="Calibri" pitchFamily="-72" charset="0"/>
            </a:endParaRPr>
          </a:p>
          <a:p>
            <a:endParaRPr lang="en-US">
              <a:latin typeface="Calibri" pitchFamily="-72"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648325" y="1600200"/>
            <a:ext cx="3267075" cy="3810000"/>
          </a:xfrm>
        </p:spPr>
        <p:txBody>
          <a:bodyPr anchor="t">
            <a:normAutofit/>
          </a:bodyPr>
          <a:lstStyle/>
          <a:p>
            <a:pPr algn="l">
              <a:defRPr/>
            </a:pPr>
            <a:r>
              <a:rPr lang="en-US" sz="3600" dirty="0" smtClean="0">
                <a:solidFill>
                  <a:schemeClr val="tx1"/>
                </a:solidFill>
                <a:latin typeface="Georgia" pitchFamily="18" charset="0"/>
                <a:cs typeface="Georgia"/>
              </a:rPr>
              <a:t>Activity</a:t>
            </a:r>
            <a:r>
              <a:rPr lang="en-US" sz="2200" dirty="0" smtClean="0">
                <a:solidFill>
                  <a:schemeClr val="tx1"/>
                </a:solidFill>
                <a:latin typeface="Georgia" pitchFamily="18" charset="0"/>
                <a:cs typeface="Georgia"/>
              </a:rPr>
              <a:t/>
            </a:r>
            <a:br>
              <a:rPr lang="en-US" sz="2200" dirty="0" smtClean="0">
                <a:solidFill>
                  <a:schemeClr val="tx1"/>
                </a:solidFill>
                <a:latin typeface="Georgia" pitchFamily="18" charset="0"/>
                <a:cs typeface="Georgia"/>
              </a:rPr>
            </a:br>
            <a:r>
              <a:rPr lang="en-US" sz="2200" dirty="0" smtClean="0">
                <a:latin typeface="+mj-lt"/>
                <a:cs typeface="Georgia"/>
              </a:rPr>
              <a:t>Let’s read the Gettysburg Address together. </a:t>
            </a:r>
            <a:endParaRPr lang="en-US" sz="2200" i="1" dirty="0">
              <a:latin typeface="+mj-lt"/>
              <a:cs typeface="Georgia"/>
            </a:endParaRPr>
          </a:p>
        </p:txBody>
      </p:sp>
      <p:pic>
        <p:nvPicPr>
          <p:cNvPr id="91138" name="Content Placeholder 3" descr="gettsburgaddressnara.jpg"/>
          <p:cNvPicPr>
            <a:picLocks noGrp="1" noChangeAspect="1"/>
          </p:cNvPicPr>
          <p:nvPr>
            <p:ph idx="1"/>
          </p:nvPr>
        </p:nvPicPr>
        <p:blipFill>
          <a:blip r:embed="rId2"/>
          <a:srcRect/>
          <a:stretch>
            <a:fillRect/>
          </a:stretch>
        </p:blipFill>
        <p:spPr>
          <a:xfrm rot="1037291">
            <a:off x="1514475" y="1501775"/>
            <a:ext cx="2513013" cy="4044950"/>
          </a:xfrm>
        </p:spPr>
      </p:pic>
      <p:sp>
        <p:nvSpPr>
          <p:cNvPr id="91139" name="Title 2"/>
          <p:cNvSpPr txBox="1">
            <a:spLocks/>
          </p:cNvSpPr>
          <p:nvPr/>
        </p:nvSpPr>
        <p:spPr bwMode="auto">
          <a:xfrm>
            <a:off x="0" y="228600"/>
            <a:ext cx="9144000" cy="773113"/>
          </a:xfrm>
          <a:prstGeom prst="rect">
            <a:avLst/>
          </a:prstGeom>
          <a:noFill/>
          <a:ln w="9525">
            <a:noFill/>
            <a:miter lim="800000"/>
            <a:headEnd/>
            <a:tailEnd/>
          </a:ln>
        </p:spPr>
        <p:txBody>
          <a:bodyPr anchor="ctr">
            <a:prstTxWarp prst="textNoShape">
              <a:avLst/>
            </a:prstTxWarp>
          </a:bodyPr>
          <a:lstStyle/>
          <a:p>
            <a:pPr algn="ctr" defTabSz="457200"/>
            <a:r>
              <a:rPr lang="en-US" sz="3200">
                <a:solidFill>
                  <a:srgbClr val="4D4D4D"/>
                </a:solidFill>
                <a:latin typeface="Georgia" pitchFamily="-72" charset="0"/>
                <a:cs typeface="ＭＳ Ｐゴシック" charset="0"/>
              </a:rPr>
              <a:t>The Aftermath</a:t>
            </a:r>
            <a:endParaRPr lang="en-US" sz="3200">
              <a:solidFill>
                <a:srgbClr val="4D4D4D"/>
              </a:solidFill>
              <a:latin typeface="Georgia" pitchFamily="-72" charset="0"/>
              <a:cs typeface="ＭＳ Ｐゴシック" charset="0"/>
            </a:endParaRPr>
          </a:p>
        </p:txBody>
      </p:sp>
      <p:pic>
        <p:nvPicPr>
          <p:cNvPr id="91140" name="Picture 5"/>
          <p:cNvPicPr>
            <a:picLocks noChangeAspect="1"/>
          </p:cNvPicPr>
          <p:nvPr/>
        </p:nvPicPr>
        <p:blipFill>
          <a:blip r:embed="rId3"/>
          <a:srcRect/>
          <a:stretch>
            <a:fillRect/>
          </a:stretch>
        </p:blipFill>
        <p:spPr bwMode="auto">
          <a:xfrm flipH="1">
            <a:off x="4800600" y="1752600"/>
            <a:ext cx="847725" cy="66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62" name="Title 3"/>
          <p:cNvSpPr>
            <a:spLocks noGrp="1"/>
          </p:cNvSpPr>
          <p:nvPr>
            <p:ph type="title"/>
          </p:nvPr>
        </p:nvSpPr>
        <p:spPr/>
        <p:txBody>
          <a:bodyPr/>
          <a:lstStyle/>
          <a:p>
            <a:r>
              <a:rPr lang="en-US" smtClean="0">
                <a:solidFill>
                  <a:srgbClr val="FFFFFF"/>
                </a:solidFill>
                <a:latin typeface="Georgia" pitchFamily="-72" charset="0"/>
                <a:ea typeface="ＭＳ Ｐゴシック" charset="0"/>
              </a:rPr>
              <a:t>Discussion</a:t>
            </a:r>
          </a:p>
        </p:txBody>
      </p:sp>
      <p:sp>
        <p:nvSpPr>
          <p:cNvPr id="92163" name="Content Placeholder 2"/>
          <p:cNvSpPr>
            <a:spLocks noGrp="1"/>
          </p:cNvSpPr>
          <p:nvPr>
            <p:ph idx="1"/>
          </p:nvPr>
        </p:nvSpPr>
        <p:spPr>
          <a:xfrm>
            <a:off x="457200" y="1600200"/>
            <a:ext cx="8229600" cy="4205288"/>
          </a:xfrm>
        </p:spPr>
        <p:txBody>
          <a:bodyPr/>
          <a:lstStyle/>
          <a:p>
            <a:pPr marL="514350" indent="-514350">
              <a:buFont typeface="Arial" pitchFamily="-72" charset="0"/>
              <a:buAutoNum type="arabicPeriod"/>
            </a:pPr>
            <a:r>
              <a:rPr lang="en-US" sz="1800" smtClean="0">
                <a:solidFill>
                  <a:schemeClr val="bg1"/>
                </a:solidFill>
                <a:latin typeface="Georgia" pitchFamily="-72" charset="0"/>
                <a:ea typeface="ＭＳ Ｐゴシック" charset="0"/>
              </a:rPr>
              <a:t>“Four score and seven years ago” refers to what year?</a:t>
            </a:r>
            <a:br>
              <a:rPr lang="en-US" sz="1800" smtClean="0">
                <a:solidFill>
                  <a:schemeClr val="bg1"/>
                </a:solidFill>
                <a:latin typeface="Georgia" pitchFamily="-72" charset="0"/>
                <a:ea typeface="ＭＳ Ｐゴシック" charset="0"/>
              </a:rPr>
            </a:br>
            <a:endParaRPr lang="en-US" sz="1800" smtClean="0">
              <a:solidFill>
                <a:schemeClr val="bg1"/>
              </a:solidFill>
              <a:latin typeface="Georgia" pitchFamily="-72" charset="0"/>
              <a:ea typeface="ＭＳ Ｐゴシック" charset="0"/>
            </a:endParaRPr>
          </a:p>
          <a:p>
            <a:pPr marL="514350" indent="-514350">
              <a:buFont typeface="Arial" pitchFamily="-72" charset="0"/>
              <a:buAutoNum type="arabicPeriod"/>
            </a:pPr>
            <a:r>
              <a:rPr lang="en-US" sz="1800" smtClean="0">
                <a:solidFill>
                  <a:schemeClr val="bg1"/>
                </a:solidFill>
                <a:latin typeface="Georgia" pitchFamily="-72" charset="0"/>
                <a:ea typeface="ＭＳ Ｐゴシック" charset="0"/>
              </a:rPr>
              <a:t>What happened in United States’ history during that year?</a:t>
            </a:r>
            <a:br>
              <a:rPr lang="en-US" sz="1800" smtClean="0">
                <a:solidFill>
                  <a:schemeClr val="bg1"/>
                </a:solidFill>
                <a:latin typeface="Georgia" pitchFamily="-72" charset="0"/>
                <a:ea typeface="ＭＳ Ｐゴシック" charset="0"/>
              </a:rPr>
            </a:br>
            <a:endParaRPr lang="en-US" sz="1800" smtClean="0">
              <a:solidFill>
                <a:schemeClr val="bg1"/>
              </a:solidFill>
              <a:latin typeface="Georgia" pitchFamily="-72" charset="0"/>
              <a:ea typeface="ＭＳ Ｐゴシック" charset="0"/>
            </a:endParaRPr>
          </a:p>
          <a:p>
            <a:pPr marL="514350" indent="-514350">
              <a:buFont typeface="Arial" pitchFamily="-72" charset="0"/>
              <a:buAutoNum type="arabicPeriod"/>
            </a:pPr>
            <a:r>
              <a:rPr lang="en-US" sz="1800" smtClean="0">
                <a:solidFill>
                  <a:schemeClr val="bg1"/>
                </a:solidFill>
                <a:latin typeface="Georgia" pitchFamily="-72" charset="0"/>
                <a:ea typeface="ＭＳ Ｐゴシック" charset="0"/>
              </a:rPr>
              <a:t>For what cause(s) did President Lincoln believe the United States’ soldiers were fighting during the American Civil War?</a:t>
            </a:r>
            <a:br>
              <a:rPr lang="en-US" sz="1800" smtClean="0">
                <a:solidFill>
                  <a:schemeClr val="bg1"/>
                </a:solidFill>
                <a:latin typeface="Georgia" pitchFamily="-72" charset="0"/>
                <a:ea typeface="ＭＳ Ｐゴシック" charset="0"/>
              </a:rPr>
            </a:br>
            <a:endParaRPr lang="en-US" sz="1800" smtClean="0">
              <a:solidFill>
                <a:schemeClr val="bg1"/>
              </a:solidFill>
              <a:latin typeface="Georgia" pitchFamily="-72" charset="0"/>
              <a:ea typeface="ＭＳ Ｐゴシック" charset="0"/>
            </a:endParaRPr>
          </a:p>
          <a:p>
            <a:pPr marL="514350" indent="-514350">
              <a:buFont typeface="Arial" pitchFamily="-72" charset="0"/>
              <a:buAutoNum type="arabicPeriod"/>
            </a:pPr>
            <a:r>
              <a:rPr lang="en-US" sz="1800" smtClean="0">
                <a:solidFill>
                  <a:schemeClr val="bg1"/>
                </a:solidFill>
                <a:latin typeface="Georgia" pitchFamily="-72" charset="0"/>
                <a:ea typeface="ＭＳ Ｐゴシック" charset="0"/>
              </a:rPr>
              <a:t>How can the nation make sure that free governments (democracies) </a:t>
            </a:r>
            <a:br>
              <a:rPr lang="en-US" sz="1800" smtClean="0">
                <a:solidFill>
                  <a:schemeClr val="bg1"/>
                </a:solidFill>
                <a:latin typeface="Georgia" pitchFamily="-72" charset="0"/>
                <a:ea typeface="ＭＳ Ｐゴシック" charset="0"/>
              </a:rPr>
            </a:br>
            <a:r>
              <a:rPr lang="en-US" sz="1800" smtClean="0">
                <a:solidFill>
                  <a:schemeClr val="bg1"/>
                </a:solidFill>
                <a:latin typeface="Georgia" pitchFamily="-72" charset="0"/>
                <a:ea typeface="ＭＳ Ｐゴシック" charset="0"/>
              </a:rPr>
              <a:t>“shall not perish from the earth?”</a:t>
            </a:r>
            <a:br>
              <a:rPr lang="en-US" sz="1800" smtClean="0">
                <a:solidFill>
                  <a:schemeClr val="bg1"/>
                </a:solidFill>
                <a:latin typeface="Georgia" pitchFamily="-72" charset="0"/>
                <a:ea typeface="ＭＳ Ｐゴシック" charset="0"/>
              </a:rPr>
            </a:br>
            <a:endParaRPr lang="en-US" sz="1800" smtClean="0">
              <a:solidFill>
                <a:schemeClr val="bg1"/>
              </a:solidFill>
              <a:latin typeface="Georgia" pitchFamily="-72" charset="0"/>
              <a:ea typeface="ＭＳ Ｐゴシック" charset="0"/>
            </a:endParaRPr>
          </a:p>
          <a:p>
            <a:pPr marL="514350" indent="-514350">
              <a:buFont typeface="Arial" pitchFamily="-72" charset="0"/>
              <a:buAutoNum type="arabicPeriod"/>
            </a:pPr>
            <a:r>
              <a:rPr lang="en-US" sz="1800" smtClean="0">
                <a:solidFill>
                  <a:schemeClr val="bg1"/>
                </a:solidFill>
                <a:latin typeface="Georgia" pitchFamily="-72" charset="0"/>
                <a:ea typeface="ＭＳ Ｐゴシック" charset="0"/>
              </a:rPr>
              <a:t>What did the American people have to do to make sure that the United States’ soldiers who were killed in the War had not died “in vain?”</a:t>
            </a:r>
            <a:br>
              <a:rPr lang="en-US" sz="1800" smtClean="0">
                <a:solidFill>
                  <a:schemeClr val="bg1"/>
                </a:solidFill>
                <a:latin typeface="Georgia" pitchFamily="-72" charset="0"/>
                <a:ea typeface="ＭＳ Ｐゴシック" charset="0"/>
              </a:rPr>
            </a:br>
            <a:endParaRPr lang="en-US" sz="1800" smtClean="0">
              <a:solidFill>
                <a:schemeClr val="bg1"/>
              </a:solidFill>
              <a:latin typeface="Georgia" pitchFamily="-72" charset="0"/>
              <a:ea typeface="ＭＳ Ｐゴシック" charset="0"/>
            </a:endParaRPr>
          </a:p>
          <a:p>
            <a:pPr marL="514350" indent="-514350">
              <a:buFont typeface="Arial" pitchFamily="-72" charset="0"/>
              <a:buAutoNum type="arabicPeriod"/>
            </a:pPr>
            <a:r>
              <a:rPr lang="en-US" sz="1800" smtClean="0">
                <a:solidFill>
                  <a:schemeClr val="bg1"/>
                </a:solidFill>
                <a:latin typeface="Georgia" pitchFamily="-72" charset="0"/>
                <a:ea typeface="ＭＳ Ｐゴシック" charset="0"/>
              </a:rPr>
              <a:t>What do you think Lincoln means by the phrase “…government of the people, by the people, for the people…?”</a:t>
            </a:r>
            <a:endParaRPr lang="en-US" sz="1800">
              <a:solidFill>
                <a:schemeClr val="bg1"/>
              </a:solidFill>
              <a:latin typeface="Georgia" pitchFamily="-72" charset="0"/>
              <a:ea typeface="ＭＳ Ｐゴシック"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0"/>
            <a:ext cx="8229600" cy="4205288"/>
          </a:xfrm>
        </p:spPr>
        <p:txBody>
          <a:bodyPr/>
          <a:lstStyle/>
          <a:p>
            <a:pPr marL="0" indent="0">
              <a:buFont typeface="Arial" charset="0"/>
              <a:buNone/>
              <a:defRPr/>
            </a:pPr>
            <a:r>
              <a:rPr lang="en-US" sz="3700" dirty="0">
                <a:cs typeface="Georgia"/>
              </a:rPr>
              <a:t>Each team will come to the front of the room in chronological order</a:t>
            </a:r>
            <a:r>
              <a:rPr lang="en-US" sz="3700" dirty="0" smtClean="0">
                <a:cs typeface="Georgia"/>
              </a:rPr>
              <a:t>.</a:t>
            </a:r>
          </a:p>
          <a:p>
            <a:pPr marL="514350" indent="-514350">
              <a:buFont typeface="Arial" charset="0"/>
              <a:buAutoNum type="arabicPeriod"/>
              <a:defRPr/>
            </a:pPr>
            <a:r>
              <a:rPr lang="en-US" dirty="0">
                <a:solidFill>
                  <a:srgbClr val="225790"/>
                </a:solidFill>
                <a:latin typeface="+mj-lt"/>
                <a:cs typeface="Georgia"/>
              </a:rPr>
              <a:t>One member of the team will point out the location of the battle on the projected map. </a:t>
            </a:r>
          </a:p>
          <a:p>
            <a:pPr marL="514350" indent="-514350">
              <a:buFont typeface="Arial" charset="0"/>
              <a:buAutoNum type="arabicPeriod"/>
              <a:defRPr/>
            </a:pPr>
            <a:r>
              <a:rPr lang="en-US" dirty="0">
                <a:solidFill>
                  <a:srgbClr val="225790"/>
                </a:solidFill>
                <a:latin typeface="+mj-lt"/>
                <a:cs typeface="Georgia"/>
              </a:rPr>
              <a:t>When the image of the battle is shown, the other member of the team will read the fact sheet. </a:t>
            </a:r>
          </a:p>
          <a:p>
            <a:pPr marL="0" indent="0">
              <a:buFont typeface="Arial" charset="0"/>
              <a:buNone/>
              <a:defRPr/>
            </a:pPr>
            <a:endParaRPr lang="en-US" dirty="0">
              <a:cs typeface="Georgia"/>
            </a:endParaRPr>
          </a:p>
        </p:txBody>
      </p:sp>
      <p:sp>
        <p:nvSpPr>
          <p:cNvPr id="21506" name="Title 3"/>
          <p:cNvSpPr>
            <a:spLocks noGrp="1"/>
          </p:cNvSpPr>
          <p:nvPr>
            <p:ph type="title"/>
          </p:nvPr>
        </p:nvSpPr>
        <p:spPr>
          <a:xfrm>
            <a:off x="838200" y="644525"/>
            <a:ext cx="8229600" cy="773113"/>
          </a:xfrm>
        </p:spPr>
        <p:txBody>
          <a:bodyPr/>
          <a:lstStyle/>
          <a:p>
            <a:r>
              <a:rPr lang="en-US" sz="4000" smtClean="0">
                <a:solidFill>
                  <a:schemeClr val="tx1"/>
                </a:solidFill>
                <a:latin typeface="Georgia" pitchFamily="-72" charset="0"/>
                <a:ea typeface="ＭＳ Ｐゴシック" charset="0"/>
              </a:rPr>
              <a:t>Activity: </a:t>
            </a:r>
            <a:r>
              <a:rPr lang="en-US" sz="4000" smtClean="0">
                <a:latin typeface="Georgia" pitchFamily="-72" charset="0"/>
                <a:ea typeface="ＭＳ Ｐゴシック" charset="0"/>
              </a:rPr>
              <a:t>Shifting Tides</a:t>
            </a:r>
          </a:p>
        </p:txBody>
      </p:sp>
      <p:pic>
        <p:nvPicPr>
          <p:cNvPr id="21507" name="Picture 7"/>
          <p:cNvPicPr>
            <a:picLocks noChangeAspect="1"/>
          </p:cNvPicPr>
          <p:nvPr/>
        </p:nvPicPr>
        <p:blipFill>
          <a:blip r:embed="rId2"/>
          <a:srcRect/>
          <a:stretch>
            <a:fillRect/>
          </a:stretch>
        </p:blipFill>
        <p:spPr bwMode="auto">
          <a:xfrm>
            <a:off x="1143000" y="381000"/>
            <a:ext cx="1428750" cy="112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F867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205288"/>
          </a:xfrm>
        </p:spPr>
        <p:txBody>
          <a:bodyPr>
            <a:normAutofit fontScale="92500" lnSpcReduction="20000"/>
          </a:bodyPr>
          <a:lstStyle/>
          <a:p>
            <a:pPr marL="0" indent="0">
              <a:buFont typeface="Arial" charset="0"/>
              <a:buNone/>
              <a:defRPr/>
            </a:pPr>
            <a:r>
              <a:rPr lang="en-US" sz="4000" dirty="0">
                <a:cs typeface="Georgia"/>
              </a:rPr>
              <a:t>Students in the </a:t>
            </a:r>
            <a:r>
              <a:rPr lang="en-US" sz="4000" dirty="0" smtClean="0">
                <a:cs typeface="Georgia"/>
              </a:rPr>
              <a:t>audience:</a:t>
            </a:r>
            <a:endParaRPr lang="en-US" sz="4000" dirty="0">
              <a:cs typeface="Georgia"/>
            </a:endParaRPr>
          </a:p>
          <a:p>
            <a:pPr marL="514350" indent="-514350">
              <a:buFont typeface="+mj-lt"/>
              <a:buAutoNum type="arabicPeriod"/>
              <a:defRPr/>
            </a:pPr>
            <a:r>
              <a:rPr lang="en-US" dirty="0" smtClean="0">
                <a:solidFill>
                  <a:srgbClr val="225790"/>
                </a:solidFill>
                <a:latin typeface="+mj-lt"/>
                <a:cs typeface="Georgia"/>
              </a:rPr>
              <a:t>Will locate the battle on their own map.</a:t>
            </a:r>
          </a:p>
          <a:p>
            <a:pPr marL="514350" indent="-514350">
              <a:buFont typeface="+mj-lt"/>
              <a:buAutoNum type="arabicPeriod"/>
              <a:defRPr/>
            </a:pPr>
            <a:r>
              <a:rPr lang="en-US" dirty="0">
                <a:solidFill>
                  <a:srgbClr val="225790"/>
                </a:solidFill>
                <a:latin typeface="+mj-lt"/>
                <a:cs typeface="Georgia"/>
              </a:rPr>
              <a:t>D</a:t>
            </a:r>
            <a:r>
              <a:rPr lang="en-US" dirty="0" smtClean="0">
                <a:solidFill>
                  <a:srgbClr val="225790"/>
                </a:solidFill>
                <a:latin typeface="+mj-lt"/>
                <a:cs typeface="Georgia"/>
              </a:rPr>
              <a:t>epending </a:t>
            </a:r>
            <a:r>
              <a:rPr lang="en-US" dirty="0">
                <a:solidFill>
                  <a:srgbClr val="225790"/>
                </a:solidFill>
                <a:latin typeface="+mj-lt"/>
                <a:cs typeface="Georgia"/>
              </a:rPr>
              <a:t>on who won, draw a blue or grey </a:t>
            </a:r>
            <a:r>
              <a:rPr lang="en-US" dirty="0" smtClean="0">
                <a:solidFill>
                  <a:srgbClr val="225790"/>
                </a:solidFill>
                <a:latin typeface="+mj-lt"/>
                <a:cs typeface="Georgia"/>
              </a:rPr>
              <a:t>star in that location. </a:t>
            </a:r>
            <a:endParaRPr lang="en-US" dirty="0">
              <a:solidFill>
                <a:srgbClr val="225790"/>
              </a:solidFill>
              <a:latin typeface="+mj-lt"/>
              <a:cs typeface="Georgia"/>
            </a:endParaRPr>
          </a:p>
          <a:p>
            <a:pPr marL="514350" indent="-514350">
              <a:buFont typeface="+mj-lt"/>
              <a:buAutoNum type="arabicPeriod"/>
              <a:defRPr/>
            </a:pPr>
            <a:r>
              <a:rPr lang="en-US" dirty="0">
                <a:solidFill>
                  <a:srgbClr val="225790"/>
                </a:solidFill>
                <a:latin typeface="+mj-lt"/>
                <a:cs typeface="Georgia"/>
              </a:rPr>
              <a:t>W</a:t>
            </a:r>
            <a:r>
              <a:rPr lang="en-US" dirty="0" smtClean="0">
                <a:solidFill>
                  <a:srgbClr val="225790"/>
                </a:solidFill>
                <a:latin typeface="+mj-lt"/>
                <a:cs typeface="Georgia"/>
              </a:rPr>
              <a:t>rite the date of the battle.</a:t>
            </a:r>
          </a:p>
          <a:p>
            <a:pPr marL="514350" indent="-514350">
              <a:buFont typeface="+mj-lt"/>
              <a:buAutoNum type="arabicPeriod"/>
              <a:defRPr/>
            </a:pPr>
            <a:r>
              <a:rPr lang="en-US" dirty="0" smtClean="0">
                <a:solidFill>
                  <a:srgbClr val="225790"/>
                </a:solidFill>
                <a:latin typeface="+mj-lt"/>
                <a:cs typeface="Georgia"/>
              </a:rPr>
              <a:t>On your chart on write down the winner, in the “winner” column.</a:t>
            </a:r>
          </a:p>
          <a:p>
            <a:pPr marL="514350" indent="-514350">
              <a:buFont typeface="+mj-lt"/>
              <a:buAutoNum type="arabicPeriod"/>
              <a:defRPr/>
            </a:pPr>
            <a:r>
              <a:rPr lang="en-US" dirty="0" smtClean="0">
                <a:solidFill>
                  <a:srgbClr val="225790"/>
                </a:solidFill>
                <a:latin typeface="+mj-lt"/>
                <a:cs typeface="Georgia"/>
              </a:rPr>
              <a:t>When the map is complete, tally </a:t>
            </a:r>
            <a:r>
              <a:rPr lang="en-US" dirty="0">
                <a:solidFill>
                  <a:srgbClr val="225790"/>
                </a:solidFill>
                <a:latin typeface="+mj-lt"/>
                <a:cs typeface="Georgia"/>
              </a:rPr>
              <a:t>the </a:t>
            </a:r>
            <a:r>
              <a:rPr lang="en-US" dirty="0" smtClean="0">
                <a:solidFill>
                  <a:srgbClr val="225790"/>
                </a:solidFill>
                <a:latin typeface="+mj-lt"/>
                <a:cs typeface="Georgia"/>
              </a:rPr>
              <a:t>victories for each side.</a:t>
            </a:r>
            <a:endParaRPr lang="en-US" dirty="0">
              <a:solidFill>
                <a:srgbClr val="225790"/>
              </a:solidFill>
              <a:latin typeface="+mj-lt"/>
              <a:cs typeface="Georgia"/>
            </a:endParaRPr>
          </a:p>
          <a:p>
            <a:pPr>
              <a:buFont typeface="Arial" charset="0"/>
              <a:buChar char="•"/>
              <a:defRPr/>
            </a:pPr>
            <a:endParaRPr lang="en-US" dirty="0">
              <a:cs typeface="Georgia"/>
            </a:endParaRPr>
          </a:p>
        </p:txBody>
      </p:sp>
      <p:sp>
        <p:nvSpPr>
          <p:cNvPr id="22530" name="Title 3"/>
          <p:cNvSpPr>
            <a:spLocks noGrp="1"/>
          </p:cNvSpPr>
          <p:nvPr>
            <p:ph type="title"/>
          </p:nvPr>
        </p:nvSpPr>
        <p:spPr>
          <a:xfrm>
            <a:off x="838200" y="644525"/>
            <a:ext cx="8229600" cy="773113"/>
          </a:xfrm>
        </p:spPr>
        <p:txBody>
          <a:bodyPr/>
          <a:lstStyle/>
          <a:p>
            <a:r>
              <a:rPr lang="en-US" sz="4000" smtClean="0">
                <a:solidFill>
                  <a:schemeClr val="tx1"/>
                </a:solidFill>
                <a:latin typeface="Georgia" pitchFamily="-72" charset="0"/>
                <a:ea typeface="ＭＳ Ｐゴシック" charset="0"/>
              </a:rPr>
              <a:t>Activity: </a:t>
            </a:r>
            <a:r>
              <a:rPr lang="en-US" sz="4000" smtClean="0">
                <a:latin typeface="Georgia" pitchFamily="-72" charset="0"/>
                <a:ea typeface="ＭＳ Ｐゴシック" charset="0"/>
              </a:rPr>
              <a:t>Shifting Tides</a:t>
            </a:r>
          </a:p>
        </p:txBody>
      </p:sp>
      <p:pic>
        <p:nvPicPr>
          <p:cNvPr id="22531" name="Picture 7"/>
          <p:cNvPicPr>
            <a:picLocks noChangeAspect="1"/>
          </p:cNvPicPr>
          <p:nvPr/>
        </p:nvPicPr>
        <p:blipFill>
          <a:blip r:embed="rId2"/>
          <a:srcRect/>
          <a:stretch>
            <a:fillRect/>
          </a:stretch>
        </p:blipFill>
        <p:spPr bwMode="auto">
          <a:xfrm>
            <a:off x="1143000" y="381000"/>
            <a:ext cx="1428750" cy="11239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3" name="Picture 6"/>
          <p:cNvPicPr>
            <a:picLocks noChangeAspect="1"/>
          </p:cNvPicPr>
          <p:nvPr/>
        </p:nvPicPr>
        <p:blipFill>
          <a:blip r:embed="rId3"/>
          <a:srcRect/>
          <a:stretch>
            <a:fillRect/>
          </a:stretch>
        </p:blipFill>
        <p:spPr bwMode="auto">
          <a:xfrm>
            <a:off x="722313" y="228600"/>
            <a:ext cx="76993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sz="4000" smtClean="0">
                <a:latin typeface="Georgia" pitchFamily="-72" charset="0"/>
                <a:ea typeface="ＭＳ Ｐゴシック" charset="0"/>
              </a:rPr>
              <a:t>Fort Sumter</a:t>
            </a:r>
          </a:p>
        </p:txBody>
      </p:sp>
      <p:pic>
        <p:nvPicPr>
          <p:cNvPr id="25602" name="Content Placeholder 5"/>
          <p:cNvPicPr>
            <a:picLocks noGrp="1" noChangeAspect="1"/>
          </p:cNvPicPr>
          <p:nvPr>
            <p:ph idx="1"/>
          </p:nvPr>
        </p:nvPicPr>
        <p:blipFill>
          <a:blip r:embed="rId2"/>
          <a:srcRect/>
          <a:stretch>
            <a:fillRect/>
          </a:stretch>
        </p:blipFill>
        <p:spPr>
          <a:xfrm>
            <a:off x="1443038" y="1600200"/>
            <a:ext cx="6257925" cy="4205288"/>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urricul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Curriculum</Template>
  <TotalTime>4081</TotalTime>
  <Words>1357</Words>
  <Application>Microsoft Macintosh PowerPoint</Application>
  <PresentationFormat>On-screen Show (4:3)</PresentationFormat>
  <Paragraphs>176</Paragraphs>
  <Slides>53</Slides>
  <Notes>25</Notes>
  <HiddenSlides>0</HiddenSlides>
  <MMClips>0</MMClips>
  <ScaleCrop>false</ScaleCrop>
  <HeadingPairs>
    <vt:vector size="6" baseType="variant">
      <vt:variant>
        <vt:lpstr>Fonts Used</vt:lpstr>
      </vt:variant>
      <vt:variant>
        <vt:i4>6</vt:i4>
      </vt:variant>
      <vt:variant>
        <vt:lpstr>Design Template</vt:lpstr>
      </vt:variant>
      <vt:variant>
        <vt:i4>1</vt:i4>
      </vt:variant>
      <vt:variant>
        <vt:lpstr>Slide Titles</vt:lpstr>
      </vt:variant>
      <vt:variant>
        <vt:i4>53</vt:i4>
      </vt:variant>
    </vt:vector>
  </HeadingPairs>
  <TitlesOfParts>
    <vt:vector size="60" baseType="lpstr">
      <vt:lpstr>Calibri</vt:lpstr>
      <vt:lpstr>ヒラギノ角ゴ Pro W3</vt:lpstr>
      <vt:lpstr>Arial</vt:lpstr>
      <vt:lpstr>Georgia</vt:lpstr>
      <vt:lpstr>ＭＳ Ｐゴシック</vt:lpstr>
      <vt:lpstr>Times New Roman</vt:lpstr>
      <vt:lpstr>Curriculum</vt:lpstr>
      <vt:lpstr>1863: Shifting Tides</vt:lpstr>
      <vt:lpstr>Shifting Tides</vt:lpstr>
      <vt:lpstr>PowerPoint Presentation</vt:lpstr>
      <vt:lpstr>PowerPoint Presentation</vt:lpstr>
      <vt:lpstr>Activity: Shifting Tides</vt:lpstr>
      <vt:lpstr>Activity: Shifting Tides</vt:lpstr>
      <vt:lpstr>Activity: Shifting Tides</vt:lpstr>
      <vt:lpstr>PowerPoint Presentation</vt:lpstr>
      <vt:lpstr>Fort Sumter</vt:lpstr>
      <vt:lpstr>PowerPoint Presentation</vt:lpstr>
      <vt:lpstr>First Manassas (Bull Run)</vt:lpstr>
      <vt:lpstr>PowerPoint Presentation</vt:lpstr>
      <vt:lpstr>Forts Henry and Donelson</vt:lpstr>
      <vt:lpstr>PowerPoint Presentation</vt:lpstr>
      <vt:lpstr>Shiloh</vt:lpstr>
      <vt:lpstr>PowerPoint Presentation</vt:lpstr>
      <vt:lpstr>Stonewall Jackson’s Valley Campaign</vt:lpstr>
      <vt:lpstr>PowerPoint Presentation</vt:lpstr>
      <vt:lpstr>Second Manassas (Second Bull Run)</vt:lpstr>
      <vt:lpstr>PowerPoint Presentation</vt:lpstr>
      <vt:lpstr>Antietam (Sharpsburg)</vt:lpstr>
      <vt:lpstr>PowerPoint Presentation</vt:lpstr>
      <vt:lpstr>Perryville</vt:lpstr>
      <vt:lpstr>PowerPoint Presentation</vt:lpstr>
      <vt:lpstr>Fredericksburg</vt:lpstr>
      <vt:lpstr>PowerPoint Presentation</vt:lpstr>
      <vt:lpstr>Stones River (Murfreesboro)</vt:lpstr>
      <vt:lpstr>PowerPoint Presentation</vt:lpstr>
      <vt:lpstr>Chancellorsville</vt:lpstr>
      <vt:lpstr>Activity: Shifting Tides</vt:lpstr>
      <vt:lpstr>Shifting Tides</vt:lpstr>
      <vt:lpstr>The Situation as the Summer of 1863 Arrives</vt:lpstr>
      <vt:lpstr> </vt:lpstr>
      <vt:lpstr>PowerPoint Presentation</vt:lpstr>
      <vt:lpstr>Vicksburg</vt:lpstr>
      <vt:lpstr>Vicksburg</vt:lpstr>
      <vt:lpstr>Vicksburg</vt:lpstr>
      <vt:lpstr>PowerPoint Presentation</vt:lpstr>
      <vt:lpstr>At this point in the war, the Confederate Army of Northern Virginia had a winning record.   And Confederate General, Robert E. Lee had a plan to move his army north.</vt:lpstr>
      <vt:lpstr>PowerPoint Presentation</vt:lpstr>
      <vt:lpstr>Gettysburg</vt:lpstr>
      <vt:lpstr>Gettysburg</vt:lpstr>
      <vt:lpstr>Gettysburg</vt:lpstr>
      <vt:lpstr>After three days of fighting  July 1-3, 1863… Image courtesy Library of Congress</vt:lpstr>
      <vt:lpstr>… and 51,000 casualties killed, wounded, or missing Image courtesy Library of Congress</vt:lpstr>
      <vt:lpstr>Lee and his army left Pennsylvania and retreated back to Virginia.  Never again would the Confederates invade a Northern state in large numbers.</vt:lpstr>
      <vt:lpstr>The Aftermath</vt:lpstr>
      <vt:lpstr>The Aftermath</vt:lpstr>
      <vt:lpstr>The Aftermath</vt:lpstr>
      <vt:lpstr>The Aftermath</vt:lpstr>
      <vt:lpstr>The Aftermath</vt:lpstr>
      <vt:lpstr>Activity Let’s read the Gettysburg Address together. </vt:lpstr>
      <vt:lpstr>Discussion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Shifting Tides (Because we guess that we’re on the beach)</dc:title>
  <dc:creator>Sheralyn</dc:creator>
  <cp:lastModifiedBy>Clear Creek</cp:lastModifiedBy>
  <cp:revision>262</cp:revision>
  <dcterms:created xsi:type="dcterms:W3CDTF">2011-02-25T18:35:28Z</dcterms:created>
  <dcterms:modified xsi:type="dcterms:W3CDTF">2011-05-17T13:44:06Z</dcterms:modified>
</cp:coreProperties>
</file>